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16">
          <p15:clr>
            <a:srgbClr val="A4A3A4"/>
          </p15:clr>
        </p15:guide>
        <p15:guide id="2" pos="2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744" y="-1776"/>
      </p:cViewPr>
      <p:guideLst>
        <p:guide orient="horz" pos="3016"/>
        <p:guide pos="23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2450" y="2974705"/>
            <a:ext cx="6261100" cy="2052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5426288"/>
            <a:ext cx="5156200" cy="24471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2/21/2022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2/21/2022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40350" y="536423"/>
            <a:ext cx="1657350" cy="114067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8300" y="536423"/>
            <a:ext cx="4849283" cy="114067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2/21/2022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2/21/2022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63" y="6153339"/>
            <a:ext cx="6261100" cy="190186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863" y="4058633"/>
            <a:ext cx="6261100" cy="209470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2/21/2022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0" y="2234355"/>
            <a:ext cx="3253317" cy="63195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44383" y="2234355"/>
            <a:ext cx="3253317" cy="63195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2/21/2022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2143474"/>
            <a:ext cx="3254596" cy="8932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" y="3036771"/>
            <a:ext cx="3254596" cy="5517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41827" y="2143474"/>
            <a:ext cx="3255874" cy="8932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41827" y="3036771"/>
            <a:ext cx="3255874" cy="5517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2/21/2022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2/21/2022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2/21/2022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1" y="381259"/>
            <a:ext cx="2423363" cy="162256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9901" y="381259"/>
            <a:ext cx="4117799" cy="81726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301" y="2003825"/>
            <a:ext cx="2423363" cy="655011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2/21/2022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788" y="6703060"/>
            <a:ext cx="4419600" cy="79133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43788" y="855615"/>
            <a:ext cx="4419600" cy="57454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788" y="7494394"/>
            <a:ext cx="4419600" cy="11238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2/21/2022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8300" y="383477"/>
            <a:ext cx="6629400" cy="1595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2234355"/>
            <a:ext cx="6629400" cy="6319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8300" y="8875350"/>
            <a:ext cx="1718733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8523B-E035-4CAE-A96A-58211FC229D1}" type="datetimeFigureOut">
              <a:rPr lang="en-US" smtClean="0"/>
              <a:t>2/21/2022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6717" y="8875350"/>
            <a:ext cx="2332567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78967" y="8875350"/>
            <a:ext cx="1718733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7772400" cy="10045700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-2153" y="2089069"/>
            <a:ext cx="7772400" cy="4103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CA" sz="2822" b="1" dirty="0">
                <a:solidFill>
                  <a:srgbClr val="162D00"/>
                </a:solidFill>
                <a:latin typeface="Arial"/>
                <a:cs typeface="Arial"/>
              </a:rPr>
              <a:t>“</a:t>
            </a:r>
            <a:r>
              <a:rPr lang="en-CA" sz="2257" b="1" dirty="0">
                <a:solidFill>
                  <a:srgbClr val="162D00"/>
                </a:solidFill>
                <a:latin typeface="Arial"/>
                <a:cs typeface="Arial"/>
              </a:rPr>
              <a:t>Turnkey Interiors &amp; Graphics Solutions”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0" y="2534543"/>
            <a:ext cx="7772400" cy="28212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185"/>
              </a:lnSpc>
            </a:pPr>
            <a:r>
              <a:rPr lang="en-CA" sz="1885" dirty="0">
                <a:solidFill>
                  <a:schemeClr val="tx2"/>
                </a:solidFill>
                <a:cs typeface="Arial"/>
              </a:rPr>
              <a:t>WE TRANSFORM YOUR IMAGINATION INTO REALITY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0" y="3238500"/>
            <a:ext cx="7772400" cy="33342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65"/>
              </a:lnSpc>
            </a:pPr>
            <a:r>
              <a:rPr lang="en-CA" sz="1138" b="1" dirty="0">
                <a:solidFill>
                  <a:srgbClr val="000000"/>
                </a:solidFill>
                <a:latin typeface="Arial Bold"/>
                <a:cs typeface="Arial Bold"/>
              </a:rPr>
              <a:t>E-mail: projects@maftrades.com</a:t>
            </a:r>
          </a:p>
          <a:p>
            <a:pPr algn="ctr">
              <a:lnSpc>
                <a:spcPts val="1265"/>
              </a:lnSpc>
            </a:pPr>
            <a:endParaRPr lang="en-CA" sz="1128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0" y="3517900"/>
            <a:ext cx="7772400" cy="116339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300"/>
              </a:lnSpc>
              <a:tabLst>
                <a:tab pos="393700" algn="l"/>
              </a:tabLst>
            </a:pPr>
            <a:r>
              <a:rPr lang="en-CA" sz="1693" dirty="0">
                <a:solidFill>
                  <a:srgbClr val="000000"/>
                </a:solidFill>
                <a:latin typeface="Arial"/>
                <a:cs typeface="Arial"/>
              </a:rPr>
              <a:t>P.O Box: 121884,Dubai,UAE</a:t>
            </a:r>
            <a:br>
              <a:rPr lang="en-CA" sz="1693" dirty="0">
                <a:solidFill>
                  <a:srgbClr val="000000"/>
                </a:solidFill>
                <a:latin typeface="Times New Roman"/>
              </a:rPr>
            </a:br>
            <a:r>
              <a:rPr lang="en-CA" sz="1693" dirty="0">
                <a:solidFill>
                  <a:srgbClr val="000000"/>
                </a:solidFill>
                <a:latin typeface="Arial"/>
                <a:cs typeface="Arial"/>
              </a:rPr>
              <a:t>	For Sales &amp; Inquiries</a:t>
            </a:r>
          </a:p>
          <a:p>
            <a:pPr algn="ctr">
              <a:lnSpc>
                <a:spcPts val="2300"/>
              </a:lnSpc>
              <a:tabLst>
                <a:tab pos="393700" algn="l"/>
              </a:tabLst>
            </a:pPr>
            <a:r>
              <a:rPr lang="en-CA" sz="1693" dirty="0">
                <a:solidFill>
                  <a:srgbClr val="000000"/>
                </a:solidFill>
                <a:latin typeface="Arial"/>
                <a:cs typeface="Arial"/>
              </a:rPr>
              <a:t>+971 55 4804242</a:t>
            </a:r>
          </a:p>
          <a:p>
            <a:pPr algn="ctr">
              <a:lnSpc>
                <a:spcPts val="2300"/>
              </a:lnSpc>
            </a:pPr>
            <a:endParaRPr lang="en-CA" sz="1693" dirty="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358900" y="9575800"/>
            <a:ext cx="266700" cy="203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lang="en-CA" sz="1128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</a:p>
          <a:p>
            <a:pPr>
              <a:lnSpc>
                <a:spcPts val="1495"/>
              </a:lnSpc>
            </a:pPr>
            <a:endParaRPr lang="en-CA" sz="1128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159000" y="9563100"/>
            <a:ext cx="3111500" cy="241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lang="en-CA" sz="1254" spc="-10">
                <a:solidFill>
                  <a:srgbClr val="000000"/>
                </a:solidFill>
                <a:latin typeface="Arial"/>
                <a:cs typeface="Arial"/>
              </a:rPr>
              <a:t>One Stop for Complete Interior Solutions.</a:t>
            </a:r>
          </a:p>
          <a:p>
            <a:pPr>
              <a:lnSpc>
                <a:spcPts val="1495"/>
              </a:lnSpc>
            </a:pPr>
            <a:endParaRPr lang="en-CA" sz="1254" spc="-1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FB976C-A054-484D-B273-0936AEBC3F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51712" y="1065654"/>
            <a:ext cx="2304488" cy="5791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066CF5-38EA-4A67-ACB3-C37181467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88500"/>
            <a:ext cx="7772400" cy="670560"/>
          </a:xfrm>
          <a:prstGeom prst="rect">
            <a:avLst/>
          </a:prstGeom>
        </p:spPr>
      </p:pic>
      <p:pic>
        <p:nvPicPr>
          <p:cNvPr id="2" name="Picture 1"/>
          <p:cNvPicPr>
            <a:picLocks/>
          </p:cNvPicPr>
          <p:nvPr/>
        </p:nvPicPr>
        <p:blipFill rotWithShape="1">
          <a:blip r:embed="rId3" cstate="print"/>
          <a:srcRect l="16733" t="19831" r="22140" b="5289"/>
          <a:stretch/>
        </p:blipFill>
        <p:spPr>
          <a:xfrm>
            <a:off x="979190" y="254000"/>
            <a:ext cx="5471120" cy="9131301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1295400" y="9601200"/>
            <a:ext cx="342900" cy="203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lang="en-CA" sz="1128">
                <a:solidFill>
                  <a:srgbClr val="FFFFFF"/>
                </a:solidFill>
                <a:latin typeface="Times New Roman"/>
                <a:cs typeface="Times New Roman"/>
              </a:rPr>
              <a:t>10</a:t>
            </a:r>
          </a:p>
          <a:p>
            <a:pPr>
              <a:lnSpc>
                <a:spcPts val="1495"/>
              </a:lnSpc>
            </a:pPr>
            <a:endParaRPr lang="en-CA" sz="1128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518048" y="9923780"/>
            <a:ext cx="3111500" cy="241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lang="en-CA" sz="1254" spc="-10" dirty="0">
                <a:solidFill>
                  <a:srgbClr val="000000"/>
                </a:solidFill>
                <a:latin typeface="Arial"/>
                <a:cs typeface="Arial"/>
              </a:rPr>
              <a:t>One Stop for Complete Interior Solutions.</a:t>
            </a:r>
          </a:p>
          <a:p>
            <a:pPr>
              <a:lnSpc>
                <a:spcPts val="1495"/>
              </a:lnSpc>
            </a:pPr>
            <a:endParaRPr lang="en-CA" sz="1254" spc="-1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10045700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1295400" y="9601200"/>
            <a:ext cx="342900" cy="203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lang="en-CA" sz="1128" dirty="0">
                <a:solidFill>
                  <a:srgbClr val="FFFFFF"/>
                </a:solidFill>
                <a:latin typeface="Times New Roman"/>
                <a:cs typeface="Times New Roman"/>
              </a:rPr>
              <a:t>11</a:t>
            </a:r>
          </a:p>
          <a:p>
            <a:pPr>
              <a:lnSpc>
                <a:spcPts val="1495"/>
              </a:lnSpc>
            </a:pPr>
            <a:endParaRPr lang="en-CA" sz="1128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159000" y="9588500"/>
            <a:ext cx="3111500" cy="241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lang="en-CA" sz="1254" spc="-10">
                <a:solidFill>
                  <a:srgbClr val="000000"/>
                </a:solidFill>
                <a:latin typeface="Arial"/>
                <a:cs typeface="Arial"/>
              </a:rPr>
              <a:t>One Stop for Complete Interior Solutions.</a:t>
            </a:r>
          </a:p>
          <a:p>
            <a:pPr>
              <a:lnSpc>
                <a:spcPts val="1495"/>
              </a:lnSpc>
            </a:pPr>
            <a:endParaRPr lang="en-CA" sz="1254" spc="-1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1295400" y="9601200"/>
            <a:ext cx="342900" cy="203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lang="en-CA" sz="1128">
                <a:solidFill>
                  <a:srgbClr val="FFFFFF"/>
                </a:solidFill>
                <a:latin typeface="Times New Roman"/>
                <a:cs typeface="Times New Roman"/>
              </a:rPr>
              <a:t>12</a:t>
            </a:r>
          </a:p>
          <a:p>
            <a:pPr>
              <a:lnSpc>
                <a:spcPts val="1495"/>
              </a:lnSpc>
            </a:pPr>
            <a:endParaRPr lang="en-CA" sz="1128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159000" y="9588500"/>
            <a:ext cx="3111500" cy="241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lang="en-CA" sz="1254" spc="-10">
                <a:solidFill>
                  <a:srgbClr val="000000"/>
                </a:solidFill>
                <a:latin typeface="Arial"/>
                <a:cs typeface="Arial"/>
              </a:rPr>
              <a:t>One Stop for Complete Interior Solutions.</a:t>
            </a:r>
          </a:p>
          <a:p>
            <a:pPr>
              <a:lnSpc>
                <a:spcPts val="1495"/>
              </a:lnSpc>
            </a:pPr>
            <a:endParaRPr lang="en-CA" sz="1254" spc="-1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2A654B-5B01-4710-B55E-E135DF4D83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82" t="17919" r="21251" b="6820"/>
          <a:stretch/>
        </p:blipFill>
        <p:spPr>
          <a:xfrm>
            <a:off x="952500" y="6167"/>
            <a:ext cx="5327104" cy="887850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DE6E6E-C87C-44B1-9362-E44A9EE11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21688"/>
            <a:ext cx="7772400" cy="670560"/>
          </a:xfrm>
          <a:prstGeom prst="rect">
            <a:avLst/>
          </a:prstGeom>
        </p:spPr>
      </p:pic>
      <p:pic>
        <p:nvPicPr>
          <p:cNvPr id="2" name="Picture 1"/>
          <p:cNvPicPr>
            <a:picLocks/>
          </p:cNvPicPr>
          <p:nvPr/>
        </p:nvPicPr>
        <p:blipFill rotWithShape="1">
          <a:blip r:embed="rId3" cstate="print"/>
          <a:srcRect l="21078" t="17807" r="23132" b="4782"/>
          <a:stretch/>
        </p:blipFill>
        <p:spPr>
          <a:xfrm>
            <a:off x="1077888" y="258900"/>
            <a:ext cx="5544616" cy="8874940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1295400" y="9601200"/>
            <a:ext cx="342900" cy="203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lang="en-CA" sz="1128">
                <a:solidFill>
                  <a:srgbClr val="FFFFFF"/>
                </a:solidFill>
                <a:latin typeface="Times New Roman"/>
                <a:cs typeface="Times New Roman"/>
              </a:rPr>
              <a:t>13</a:t>
            </a:r>
          </a:p>
          <a:p>
            <a:pPr>
              <a:lnSpc>
                <a:spcPts val="1495"/>
              </a:lnSpc>
            </a:pPr>
            <a:endParaRPr lang="en-CA" sz="1128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159000" y="9588500"/>
            <a:ext cx="3111500" cy="241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lang="en-CA" sz="1254" spc="-10">
                <a:solidFill>
                  <a:srgbClr val="000000"/>
                </a:solidFill>
                <a:latin typeface="Arial"/>
                <a:cs typeface="Arial"/>
              </a:rPr>
              <a:t>One Stop for Complete Interior Solutions.</a:t>
            </a:r>
          </a:p>
          <a:p>
            <a:pPr>
              <a:lnSpc>
                <a:spcPts val="1495"/>
              </a:lnSpc>
            </a:pPr>
            <a:endParaRPr lang="en-CA" sz="1254" spc="-1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30BE7A4-AD48-412D-A708-1637F7999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67520"/>
            <a:ext cx="7772400" cy="670560"/>
          </a:xfrm>
          <a:prstGeom prst="rect">
            <a:avLst/>
          </a:prstGeom>
        </p:spPr>
      </p:pic>
      <p:pic>
        <p:nvPicPr>
          <p:cNvPr id="2" name="Picture 1"/>
          <p:cNvPicPr>
            <a:picLocks/>
          </p:cNvPicPr>
          <p:nvPr/>
        </p:nvPicPr>
        <p:blipFill rotWithShape="1">
          <a:blip r:embed="rId3" cstate="print"/>
          <a:srcRect l="21078" t="19241" r="24986" b="4551"/>
          <a:stretch/>
        </p:blipFill>
        <p:spPr>
          <a:xfrm>
            <a:off x="861864" y="48718"/>
            <a:ext cx="5920308" cy="9306102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1295400" y="9601200"/>
            <a:ext cx="342900" cy="203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lang="en-CA" sz="1128">
                <a:solidFill>
                  <a:srgbClr val="FFFFFF"/>
                </a:solidFill>
                <a:latin typeface="Times New Roman"/>
                <a:cs typeface="Times New Roman"/>
              </a:rPr>
              <a:t>14</a:t>
            </a:r>
          </a:p>
          <a:p>
            <a:pPr>
              <a:lnSpc>
                <a:spcPts val="1495"/>
              </a:lnSpc>
            </a:pPr>
            <a:endParaRPr lang="en-CA" sz="1128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159000" y="9588500"/>
            <a:ext cx="3111500" cy="241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lang="en-CA" sz="1254" spc="-10">
                <a:solidFill>
                  <a:srgbClr val="000000"/>
                </a:solidFill>
                <a:latin typeface="Arial"/>
                <a:cs typeface="Arial"/>
              </a:rPr>
              <a:t>One Stop for Complete Interior Solutions.</a:t>
            </a:r>
          </a:p>
          <a:p>
            <a:pPr>
              <a:lnSpc>
                <a:spcPts val="1495"/>
              </a:lnSpc>
            </a:pPr>
            <a:endParaRPr lang="en-CA" sz="1254" spc="-1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D6E89663-13ED-4F82-91E4-82589D0D8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37" y="9265920"/>
            <a:ext cx="7772400" cy="670560"/>
          </a:xfrm>
          <a:prstGeom prst="rect">
            <a:avLst/>
          </a:prstGeom>
        </p:spPr>
      </p:pic>
      <p:pic>
        <p:nvPicPr>
          <p:cNvPr id="2" name="Picture 1"/>
          <p:cNvPicPr>
            <a:picLocks/>
          </p:cNvPicPr>
          <p:nvPr/>
        </p:nvPicPr>
        <p:blipFill rotWithShape="1">
          <a:blip r:embed="rId3" cstate="print"/>
          <a:srcRect t="45795" r="91340"/>
          <a:stretch/>
        </p:blipFill>
        <p:spPr>
          <a:xfrm rot="5400000">
            <a:off x="2411173" y="-2240053"/>
            <a:ext cx="673100" cy="544530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E627FB0E-D549-4985-A905-40CD34DFB664}"/>
              </a:ext>
            </a:extLst>
          </p:cNvPr>
          <p:cNvGrpSpPr/>
          <p:nvPr/>
        </p:nvGrpSpPr>
        <p:grpSpPr>
          <a:xfrm>
            <a:off x="962563" y="1492250"/>
            <a:ext cx="6807200" cy="7073900"/>
            <a:chOff x="965200" y="2235200"/>
            <a:chExt cx="6807200" cy="7073900"/>
          </a:xfrm>
        </p:grpSpPr>
        <p:sp>
          <p:nvSpPr>
            <p:cNvPr id="15" name="TextBox 2"/>
            <p:cNvSpPr txBox="1"/>
            <p:nvPr/>
          </p:nvSpPr>
          <p:spPr>
            <a:xfrm>
              <a:off x="965200" y="2235200"/>
              <a:ext cx="6807200" cy="203200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1265"/>
                </a:lnSpc>
              </a:pPr>
              <a:r>
                <a:rPr lang="en-CA" sz="1072" spc="-10">
                  <a:solidFill>
                    <a:srgbClr val="000000"/>
                  </a:solidFill>
                  <a:latin typeface="Arial"/>
                  <a:cs typeface="Arial"/>
                </a:rPr>
                <a:t>STEP 1 </a:t>
              </a:r>
              <a:r>
                <a:rPr lang="en-CA" sz="1072" spc="-10">
                  <a:solidFill>
                    <a:srgbClr val="800000"/>
                  </a:solidFill>
                  <a:latin typeface="Arial"/>
                  <a:cs typeface="Arial"/>
                </a:rPr>
                <a:t>   Enquiry Registration.</a:t>
              </a:r>
            </a:p>
            <a:p>
              <a:pPr>
                <a:lnSpc>
                  <a:spcPts val="1265"/>
                </a:lnSpc>
              </a:pPr>
              <a:endParaRPr lang="en-CA" sz="1128">
                <a:solidFill>
                  <a:srgbClr val="000000"/>
                </a:solidFill>
              </a:endParaRPr>
            </a:p>
          </p:txBody>
        </p:sp>
        <p:sp>
          <p:nvSpPr>
            <p:cNvPr id="3" name="TextBox 3"/>
            <p:cNvSpPr txBox="1"/>
            <p:nvPr/>
          </p:nvSpPr>
          <p:spPr>
            <a:xfrm>
              <a:off x="965200" y="2425700"/>
              <a:ext cx="6807200" cy="990600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CA" sz="1072" spc="-10">
                  <a:solidFill>
                    <a:srgbClr val="000000"/>
                  </a:solidFill>
                  <a:latin typeface="Arial"/>
                  <a:cs typeface="Arial"/>
                </a:rPr>
                <a:t>STEP 2 </a:t>
              </a:r>
              <a:r>
                <a:rPr lang="en-CA" sz="1072" spc="-10">
                  <a:solidFill>
                    <a:srgbClr val="800000"/>
                  </a:solidFill>
                  <a:latin typeface="Arial"/>
                  <a:cs typeface="Arial"/>
                </a:rPr>
                <a:t>   Evaluate for Design Dept/ Procurement/Manufacturing.</a:t>
              </a:r>
              <a:br>
                <a:rPr lang="en-CA" sz="1128">
                  <a:solidFill>
                    <a:srgbClr val="000000"/>
                  </a:solidFill>
                  <a:latin typeface="Times New Roman"/>
                </a:rPr>
              </a:br>
              <a:r>
                <a:rPr lang="en-CA" sz="1072" spc="-10">
                  <a:solidFill>
                    <a:srgbClr val="000000"/>
                  </a:solidFill>
                  <a:latin typeface="Arial"/>
                  <a:cs typeface="Arial"/>
                </a:rPr>
                <a:t>STEP 3 </a:t>
              </a:r>
              <a:r>
                <a:rPr lang="en-CA" sz="1072" spc="-10">
                  <a:solidFill>
                    <a:srgbClr val="800000"/>
                  </a:solidFill>
                  <a:latin typeface="Arial"/>
                  <a:cs typeface="Arial"/>
                </a:rPr>
                <a:t>   Prepare relevant Quotation/ Bill of Quantity.</a:t>
              </a:r>
              <a:br>
                <a:rPr lang="en-CA" sz="1128">
                  <a:solidFill>
                    <a:srgbClr val="000000"/>
                  </a:solidFill>
                  <a:latin typeface="Times New Roman"/>
                </a:rPr>
              </a:br>
              <a:r>
                <a:rPr lang="en-CA" sz="1072" spc="-10">
                  <a:solidFill>
                    <a:srgbClr val="000000"/>
                  </a:solidFill>
                  <a:latin typeface="Arial"/>
                  <a:cs typeface="Arial"/>
                </a:rPr>
                <a:t>STEP 4 </a:t>
              </a:r>
              <a:r>
                <a:rPr lang="en-CA" sz="1072" spc="-10">
                  <a:solidFill>
                    <a:srgbClr val="800000"/>
                  </a:solidFill>
                  <a:latin typeface="Arial"/>
                  <a:cs typeface="Arial"/>
                </a:rPr>
                <a:t>   Submit o  er to client for consideration.</a:t>
              </a:r>
            </a:p>
            <a:p>
              <a:pPr>
                <a:lnSpc>
                  <a:spcPts val="2700"/>
                </a:lnSpc>
              </a:pPr>
              <a:endParaRPr lang="en-CA" sz="1128">
                <a:solidFill>
                  <a:srgbClr val="000000"/>
                </a:solidFill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965200" y="3454400"/>
              <a:ext cx="6807200" cy="647700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CA" sz="1072" spc="-10">
                  <a:solidFill>
                    <a:srgbClr val="000000"/>
                  </a:solidFill>
                  <a:latin typeface="Arial"/>
                  <a:cs typeface="Arial"/>
                </a:rPr>
                <a:t>STEP 5 </a:t>
              </a:r>
              <a:r>
                <a:rPr lang="en-CA" sz="1072" spc="-10">
                  <a:solidFill>
                    <a:srgbClr val="800000"/>
                  </a:solidFill>
                  <a:latin typeface="Arial"/>
                  <a:cs typeface="Arial"/>
                </a:rPr>
                <a:t>   Further meeting with Client to Fine Tune Requirements/Price.</a:t>
              </a:r>
              <a:br>
                <a:rPr lang="en-CA" sz="1128">
                  <a:solidFill>
                    <a:srgbClr val="000000"/>
                  </a:solidFill>
                  <a:latin typeface="Times New Roman"/>
                </a:rPr>
              </a:br>
              <a:r>
                <a:rPr lang="en-CA" sz="1072" spc="-10">
                  <a:solidFill>
                    <a:srgbClr val="000000"/>
                  </a:solidFill>
                  <a:latin typeface="Arial"/>
                  <a:cs typeface="Arial"/>
                </a:rPr>
                <a:t>STEP 6 </a:t>
              </a:r>
              <a:r>
                <a:rPr lang="en-CA" sz="1072" spc="-10">
                  <a:solidFill>
                    <a:srgbClr val="800000"/>
                  </a:solidFill>
                  <a:latin typeface="Arial"/>
                  <a:cs typeface="Arial"/>
                </a:rPr>
                <a:t>   Receipt of Order.</a:t>
              </a:r>
            </a:p>
            <a:p>
              <a:pPr>
                <a:lnSpc>
                  <a:spcPts val="2700"/>
                </a:lnSpc>
              </a:pPr>
              <a:endParaRPr lang="en-CA" sz="1128">
                <a:solidFill>
                  <a:srgbClr val="000000"/>
                </a:solidFill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965200" y="4127500"/>
              <a:ext cx="6807200" cy="647700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CA" sz="1072" spc="-10" dirty="0">
                  <a:solidFill>
                    <a:srgbClr val="000000"/>
                  </a:solidFill>
                  <a:latin typeface="Arial"/>
                  <a:cs typeface="Arial"/>
                </a:rPr>
                <a:t>STEP 7 </a:t>
              </a:r>
              <a:r>
                <a:rPr lang="en-CA" sz="1072" spc="-10" dirty="0">
                  <a:solidFill>
                    <a:srgbClr val="800000"/>
                  </a:solidFill>
                  <a:latin typeface="Arial"/>
                  <a:cs typeface="Arial"/>
                </a:rPr>
                <a:t>   Evaluate all Client submissions for accuracy.</a:t>
              </a:r>
              <a:br>
                <a:rPr lang="en-CA" sz="1128" dirty="0">
                  <a:solidFill>
                    <a:srgbClr val="000000"/>
                  </a:solidFill>
                  <a:latin typeface="Times New Roman"/>
                </a:rPr>
              </a:br>
              <a:r>
                <a:rPr lang="en-CA" sz="1072" spc="-10" dirty="0">
                  <a:solidFill>
                    <a:srgbClr val="000000"/>
                  </a:solidFill>
                  <a:latin typeface="Arial"/>
                  <a:cs typeface="Arial"/>
                </a:rPr>
                <a:t>STEP 8 </a:t>
              </a:r>
              <a:r>
                <a:rPr lang="en-CA" sz="1072" spc="-10" dirty="0">
                  <a:solidFill>
                    <a:srgbClr val="800000"/>
                  </a:solidFill>
                  <a:latin typeface="Arial"/>
                  <a:cs typeface="Arial"/>
                </a:rPr>
                <a:t>   Check Site.</a:t>
              </a:r>
            </a:p>
            <a:p>
              <a:pPr>
                <a:lnSpc>
                  <a:spcPts val="2700"/>
                </a:lnSpc>
              </a:pPr>
              <a:endParaRPr lang="en-CA" sz="1128" dirty="0">
                <a:solidFill>
                  <a:srgbClr val="000000"/>
                </a:solidFill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965200" y="4965700"/>
              <a:ext cx="6807200" cy="203200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1265"/>
                </a:lnSpc>
              </a:pPr>
              <a:r>
                <a:rPr lang="en-CA" sz="1072" spc="-10">
                  <a:solidFill>
                    <a:srgbClr val="000000"/>
                  </a:solidFill>
                  <a:latin typeface="Arial"/>
                  <a:cs typeface="Arial"/>
                </a:rPr>
                <a:t>STEP 9 </a:t>
              </a:r>
              <a:r>
                <a:rPr lang="en-CA" sz="1072" spc="-10">
                  <a:solidFill>
                    <a:srgbClr val="800000"/>
                  </a:solidFill>
                  <a:latin typeface="Arial"/>
                  <a:cs typeface="Arial"/>
                </a:rPr>
                <a:t>   Begin Drawings or Design Drawings Visuals.</a:t>
              </a:r>
            </a:p>
            <a:p>
              <a:pPr>
                <a:lnSpc>
                  <a:spcPts val="1265"/>
                </a:lnSpc>
              </a:pPr>
              <a:endParaRPr lang="en-CA" sz="1128">
                <a:solidFill>
                  <a:srgbClr val="000000"/>
                </a:solidFill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965200" y="5130800"/>
              <a:ext cx="6807200" cy="673100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CA" sz="1072" spc="-10">
                  <a:solidFill>
                    <a:srgbClr val="000000"/>
                  </a:solidFill>
                  <a:latin typeface="Arial"/>
                  <a:cs typeface="Arial"/>
                </a:rPr>
                <a:t>STEP 10 </a:t>
              </a:r>
              <a:r>
                <a:rPr lang="en-CA" sz="1072" spc="-10">
                  <a:solidFill>
                    <a:srgbClr val="800000"/>
                  </a:solidFill>
                  <a:latin typeface="Arial"/>
                  <a:cs typeface="Arial"/>
                </a:rPr>
                <a:t>  Release Job for Production/ Order outside items.</a:t>
              </a:r>
              <a:br>
                <a:rPr lang="en-CA" sz="1128">
                  <a:solidFill>
                    <a:srgbClr val="000000"/>
                  </a:solidFill>
                  <a:latin typeface="Times New Roman"/>
                </a:rPr>
              </a:br>
              <a:r>
                <a:rPr lang="en-CA" sz="1072" spc="-10">
                  <a:solidFill>
                    <a:srgbClr val="000000"/>
                  </a:solidFill>
                  <a:latin typeface="Arial"/>
                  <a:cs typeface="Arial"/>
                </a:rPr>
                <a:t>STEP11 </a:t>
              </a:r>
              <a:r>
                <a:rPr lang="en-CA" sz="1072" spc="-10">
                  <a:solidFill>
                    <a:srgbClr val="800000"/>
                  </a:solidFill>
                  <a:latin typeface="Arial"/>
                  <a:cs typeface="Arial"/>
                </a:rPr>
                <a:t>  Schedule Timeline for Project.</a:t>
              </a:r>
            </a:p>
            <a:p>
              <a:pPr>
                <a:lnSpc>
                  <a:spcPts val="2800"/>
                </a:lnSpc>
              </a:pPr>
              <a:endParaRPr lang="en-CA" sz="1128">
                <a:solidFill>
                  <a:srgbClr val="000000"/>
                </a:solidFill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965200" y="5994400"/>
              <a:ext cx="6807200" cy="203200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1265"/>
                </a:lnSpc>
              </a:pPr>
              <a:r>
                <a:rPr lang="en-CA" sz="1072" spc="-10">
                  <a:solidFill>
                    <a:srgbClr val="000000"/>
                  </a:solidFill>
                  <a:latin typeface="Arial"/>
                  <a:cs typeface="Arial"/>
                </a:rPr>
                <a:t>STEP 12 </a:t>
              </a:r>
              <a:r>
                <a:rPr lang="en-CA" sz="1072" spc="-10">
                  <a:solidFill>
                    <a:srgbClr val="800000"/>
                  </a:solidFill>
                  <a:latin typeface="Arial"/>
                  <a:cs typeface="Arial"/>
                </a:rPr>
                <a:t>   Materials Issue.</a:t>
              </a:r>
            </a:p>
            <a:p>
              <a:pPr>
                <a:lnSpc>
                  <a:spcPts val="1265"/>
                </a:lnSpc>
              </a:pPr>
              <a:endParaRPr lang="en-CA" sz="1128">
                <a:solidFill>
                  <a:srgbClr val="000000"/>
                </a:solidFill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965200" y="6197600"/>
              <a:ext cx="6807200" cy="660400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CA" sz="1072" spc="-10">
                  <a:solidFill>
                    <a:srgbClr val="000000"/>
                  </a:solidFill>
                  <a:latin typeface="Arial"/>
                  <a:cs typeface="Arial"/>
                </a:rPr>
                <a:t>STEP 13 </a:t>
              </a:r>
              <a:r>
                <a:rPr lang="en-CA" sz="1072" spc="-10">
                  <a:solidFill>
                    <a:srgbClr val="800000"/>
                  </a:solidFill>
                  <a:latin typeface="Arial"/>
                  <a:cs typeface="Arial"/>
                </a:rPr>
                <a:t>   Production of Prototype/ Complete Mock Up Samples.</a:t>
              </a:r>
              <a:br>
                <a:rPr lang="en-CA" sz="1128">
                  <a:solidFill>
                    <a:srgbClr val="000000"/>
                  </a:solidFill>
                  <a:latin typeface="Times New Roman"/>
                </a:rPr>
              </a:br>
              <a:r>
                <a:rPr lang="en-CA" sz="1072" spc="-10">
                  <a:solidFill>
                    <a:srgbClr val="000000"/>
                  </a:solidFill>
                  <a:latin typeface="Arial"/>
                  <a:cs typeface="Arial"/>
                </a:rPr>
                <a:t>STEP 14 </a:t>
              </a:r>
              <a:r>
                <a:rPr lang="en-CA" sz="1072" spc="-10">
                  <a:solidFill>
                    <a:srgbClr val="800000"/>
                  </a:solidFill>
                  <a:latin typeface="Arial"/>
                  <a:cs typeface="Arial"/>
                </a:rPr>
                <a:t>   Sub Assembly of Products.</a:t>
              </a:r>
            </a:p>
            <a:p>
              <a:pPr>
                <a:lnSpc>
                  <a:spcPts val="2700"/>
                </a:lnSpc>
              </a:pPr>
              <a:endParaRPr lang="en-CA" sz="1128">
                <a:solidFill>
                  <a:srgbClr val="000000"/>
                </a:solidFill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965200" y="7061200"/>
              <a:ext cx="6807200" cy="203200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1265"/>
                </a:lnSpc>
              </a:pPr>
              <a:r>
                <a:rPr lang="en-CA" sz="1072" spc="-10">
                  <a:solidFill>
                    <a:srgbClr val="000000"/>
                  </a:solidFill>
                  <a:latin typeface="Arial"/>
                  <a:cs typeface="Arial"/>
                </a:rPr>
                <a:t>STEP 15 </a:t>
              </a:r>
              <a:r>
                <a:rPr lang="en-CA" sz="1072" spc="-10">
                  <a:solidFill>
                    <a:srgbClr val="800000"/>
                  </a:solidFill>
                  <a:latin typeface="Arial"/>
                  <a:cs typeface="Arial"/>
                </a:rPr>
                <a:t>   Finishing of Products.</a:t>
              </a:r>
            </a:p>
            <a:p>
              <a:pPr>
                <a:lnSpc>
                  <a:spcPts val="1265"/>
                </a:lnSpc>
              </a:pPr>
              <a:endParaRPr lang="en-CA" sz="1128">
                <a:solidFill>
                  <a:srgbClr val="000000"/>
                </a:solidFill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965200" y="7264400"/>
              <a:ext cx="6807200" cy="1651000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 indent="7542">
                <a:lnSpc>
                  <a:spcPts val="2650"/>
                </a:lnSpc>
              </a:pPr>
              <a:r>
                <a:rPr lang="en-CA" sz="1072" spc="-10">
                  <a:solidFill>
                    <a:srgbClr val="000000"/>
                  </a:solidFill>
                  <a:latin typeface="Arial"/>
                  <a:cs typeface="Arial"/>
                </a:rPr>
                <a:t>STEP 16 </a:t>
              </a:r>
              <a:r>
                <a:rPr lang="en-CA" sz="1072" spc="-10">
                  <a:solidFill>
                    <a:srgbClr val="800000"/>
                  </a:solidFill>
                  <a:latin typeface="Arial"/>
                  <a:cs typeface="Arial"/>
                </a:rPr>
                <a:t>   Final assembly of all components.</a:t>
              </a:r>
              <a:br>
                <a:rPr lang="en-CA" sz="1128">
                  <a:solidFill>
                    <a:srgbClr val="000000"/>
                  </a:solidFill>
                  <a:latin typeface="Times New Roman"/>
                </a:rPr>
              </a:br>
              <a:r>
                <a:rPr lang="en-CA" sz="1072" spc="-10">
                  <a:solidFill>
                    <a:srgbClr val="000000"/>
                  </a:solidFill>
                  <a:latin typeface="Arial"/>
                  <a:cs typeface="Arial"/>
                </a:rPr>
                <a:t>STEP 17 </a:t>
              </a:r>
              <a:r>
                <a:rPr lang="en-CA" sz="1072" spc="-10">
                  <a:solidFill>
                    <a:srgbClr val="800000"/>
                  </a:solidFill>
                  <a:latin typeface="Arial"/>
                  <a:cs typeface="Arial"/>
                </a:rPr>
                <a:t>   Quality Control Inspection.</a:t>
              </a:r>
              <a:br>
                <a:rPr lang="en-CA" sz="1128">
                  <a:solidFill>
                    <a:srgbClr val="000000"/>
                  </a:solidFill>
                  <a:latin typeface="Times New Roman"/>
                </a:rPr>
              </a:br>
              <a:r>
                <a:rPr lang="en-CA" sz="1072" spc="-10">
                  <a:solidFill>
                    <a:srgbClr val="000000"/>
                  </a:solidFill>
                  <a:latin typeface="Arial"/>
                  <a:cs typeface="Arial"/>
                </a:rPr>
                <a:t>STEP 18 </a:t>
              </a:r>
              <a:r>
                <a:rPr lang="en-CA" sz="1072" spc="-10">
                  <a:solidFill>
                    <a:srgbClr val="800000"/>
                  </a:solidFill>
                  <a:latin typeface="Arial"/>
                  <a:cs typeface="Arial"/>
                </a:rPr>
                <a:t>   Raise delivery Note and Invoice.</a:t>
              </a:r>
              <a:br>
                <a:rPr lang="en-CA" sz="1128">
                  <a:solidFill>
                    <a:srgbClr val="000000"/>
                  </a:solidFill>
                  <a:latin typeface="Times New Roman"/>
                </a:rPr>
              </a:br>
              <a:r>
                <a:rPr lang="en-CA" sz="1072" spc="-10">
                  <a:solidFill>
                    <a:srgbClr val="000000"/>
                  </a:solidFill>
                  <a:latin typeface="Arial"/>
                  <a:cs typeface="Arial"/>
                </a:rPr>
                <a:t>STEP 19 </a:t>
              </a:r>
              <a:r>
                <a:rPr lang="en-CA" sz="1072" spc="-10">
                  <a:solidFill>
                    <a:srgbClr val="800000"/>
                  </a:solidFill>
                  <a:latin typeface="Arial"/>
                  <a:cs typeface="Arial"/>
                </a:rPr>
                <a:t>   Packing and Dispatch of goods.</a:t>
              </a:r>
              <a:br>
                <a:rPr lang="en-CA" sz="1128">
                  <a:solidFill>
                    <a:srgbClr val="000000"/>
                  </a:solidFill>
                  <a:latin typeface="Times New Roman"/>
                </a:rPr>
              </a:br>
              <a:r>
                <a:rPr lang="en-CA" sz="1072" spc="-10">
                  <a:solidFill>
                    <a:srgbClr val="000000"/>
                  </a:solidFill>
                  <a:latin typeface="Arial"/>
                  <a:cs typeface="Arial"/>
                </a:rPr>
                <a:t>STEP 20 </a:t>
              </a:r>
              <a:r>
                <a:rPr lang="en-CA" sz="1072" spc="-10">
                  <a:solidFill>
                    <a:srgbClr val="800000"/>
                  </a:solidFill>
                  <a:latin typeface="Arial"/>
                  <a:cs typeface="Arial"/>
                </a:rPr>
                <a:t>   Installation at site.</a:t>
              </a:r>
            </a:p>
            <a:p>
              <a:pPr>
                <a:lnSpc>
                  <a:spcPts val="2650"/>
                </a:lnSpc>
              </a:pPr>
              <a:endParaRPr lang="en-CA" sz="1128">
                <a:solidFill>
                  <a:srgbClr val="000000"/>
                </a:solidFill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965200" y="9105900"/>
              <a:ext cx="6807200" cy="203200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1265"/>
                </a:lnSpc>
              </a:pPr>
              <a:r>
                <a:rPr lang="en-CA" sz="1072" spc="-10">
                  <a:solidFill>
                    <a:srgbClr val="000000"/>
                  </a:solidFill>
                  <a:latin typeface="Arial"/>
                  <a:cs typeface="Arial"/>
                </a:rPr>
                <a:t>STEP 21 </a:t>
              </a:r>
              <a:r>
                <a:rPr lang="en-CA" sz="1072" spc="-10">
                  <a:solidFill>
                    <a:srgbClr val="800000"/>
                  </a:solidFill>
                  <a:latin typeface="Arial"/>
                  <a:cs typeface="Arial"/>
                </a:rPr>
                <a:t>   Client Sign Acceptance.</a:t>
              </a:r>
            </a:p>
            <a:p>
              <a:pPr>
                <a:lnSpc>
                  <a:spcPts val="1265"/>
                </a:lnSpc>
              </a:pPr>
              <a:endParaRPr lang="en-CA" sz="1128">
                <a:solidFill>
                  <a:srgbClr val="000000"/>
                </a:solidFill>
              </a:endParaRP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295400" y="9601200"/>
            <a:ext cx="342900" cy="203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lang="en-CA" sz="1072">
                <a:solidFill>
                  <a:srgbClr val="FFFFFF"/>
                </a:solidFill>
                <a:latin typeface="Times New Roman"/>
                <a:cs typeface="Times New Roman"/>
              </a:rPr>
              <a:t>15</a:t>
            </a:r>
          </a:p>
          <a:p>
            <a:pPr>
              <a:lnSpc>
                <a:spcPts val="1495"/>
              </a:lnSpc>
            </a:pPr>
            <a:endParaRPr lang="en-CA" sz="1072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159000" y="9588500"/>
            <a:ext cx="3111500" cy="241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lang="en-CA" sz="1254" spc="-10">
                <a:solidFill>
                  <a:srgbClr val="000000"/>
                </a:solidFill>
                <a:latin typeface="Arial"/>
                <a:cs typeface="Arial"/>
              </a:rPr>
              <a:t>One Stop for Complete Interior Solutions.</a:t>
            </a:r>
          </a:p>
          <a:p>
            <a:pPr>
              <a:lnSpc>
                <a:spcPts val="1495"/>
              </a:lnSpc>
            </a:pPr>
            <a:endParaRPr lang="en-CA" sz="1254" spc="-1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2"/>
          <p:cNvSpPr txBox="1"/>
          <p:nvPr/>
        </p:nvSpPr>
        <p:spPr>
          <a:xfrm>
            <a:off x="965200" y="2400300"/>
            <a:ext cx="5634556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49" spc="-10" dirty="0">
                <a:solidFill>
                  <a:srgbClr val="000000"/>
                </a:solidFill>
                <a:latin typeface="Arial"/>
                <a:cs typeface="Arial"/>
              </a:rPr>
              <a:t>We Would like to Thank your For Spending Your Precious Time By Reading Our Prequalification</a:t>
            </a:r>
          </a:p>
          <a:p>
            <a:pPr>
              <a:lnSpc>
                <a:spcPts val="1265"/>
              </a:lnSpc>
            </a:pPr>
            <a:endParaRPr lang="en-CA" sz="1128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65200" y="2654300"/>
            <a:ext cx="6233368" cy="34483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indent="7">
              <a:lnSpc>
                <a:spcPts val="1400"/>
              </a:lnSpc>
            </a:pPr>
            <a:r>
              <a:rPr lang="en-CA" sz="1049" spc="-10" dirty="0">
                <a:solidFill>
                  <a:srgbClr val="000000"/>
                </a:solidFill>
                <a:latin typeface="Arial"/>
                <a:cs typeface="Arial"/>
              </a:rPr>
              <a:t>We are committed to providing you with the highest level of customer satisfaction possible. If for have any query please comment.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65200" y="3187700"/>
            <a:ext cx="3623108" cy="15568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49" spc="-10" dirty="0">
                <a:solidFill>
                  <a:srgbClr val="000000"/>
                </a:solidFill>
                <a:latin typeface="Arial"/>
                <a:cs typeface="Arial"/>
              </a:rPr>
              <a:t>we are delighted to hear from you. Call us at +971 4 3175417.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65200" y="3432225"/>
            <a:ext cx="6769100" cy="203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49" spc="-10" dirty="0">
                <a:solidFill>
                  <a:srgbClr val="000000"/>
                </a:solidFill>
                <a:latin typeface="Arial"/>
                <a:cs typeface="Arial"/>
              </a:rPr>
              <a:t>Again, thank you for your patronage. We look forward to serving you In your upcoming Projects.</a:t>
            </a:r>
          </a:p>
          <a:p>
            <a:pPr>
              <a:lnSpc>
                <a:spcPts val="1265"/>
              </a:lnSpc>
            </a:pPr>
            <a:endParaRPr lang="en-CA" sz="1128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65200" y="4064000"/>
            <a:ext cx="6807200" cy="203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49" spc="-10">
                <a:solidFill>
                  <a:srgbClr val="000000"/>
                </a:solidFill>
                <a:latin typeface="Arial"/>
                <a:cs typeface="Arial"/>
              </a:rPr>
              <a:t>Thanks &amp; Best Regards</a:t>
            </a:r>
          </a:p>
          <a:p>
            <a:pPr>
              <a:lnSpc>
                <a:spcPts val="1265"/>
              </a:lnSpc>
            </a:pPr>
            <a:endParaRPr lang="en-CA" sz="1128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77900" y="5880100"/>
            <a:ext cx="1130300" cy="177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20" spc="-10">
                <a:solidFill>
                  <a:srgbClr val="131210"/>
                </a:solidFill>
                <a:latin typeface="Arial"/>
                <a:cs typeface="Arial"/>
              </a:rPr>
              <a:t>CONTRACTOR</a:t>
            </a:r>
          </a:p>
          <a:p>
            <a:pPr>
              <a:lnSpc>
                <a:spcPts val="1265"/>
              </a:lnSpc>
            </a:pPr>
            <a:endParaRPr lang="en-CA" sz="1020" spc="-10">
              <a:solidFill>
                <a:srgbClr val="131210"/>
              </a:solidFill>
              <a:latin typeface="Arial"/>
              <a:cs typeface="Arial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699000" y="5880100"/>
            <a:ext cx="1778000" cy="177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20" spc="-10">
                <a:solidFill>
                  <a:srgbClr val="131210"/>
                </a:solidFill>
                <a:latin typeface="Arial"/>
                <a:cs typeface="Arial"/>
              </a:rPr>
              <a:t>CLIENT / MANAGEMENT</a:t>
            </a:r>
          </a:p>
          <a:p>
            <a:pPr>
              <a:lnSpc>
                <a:spcPts val="1265"/>
              </a:lnSpc>
            </a:pPr>
            <a:endParaRPr lang="en-CA" sz="1020" spc="-10">
              <a:solidFill>
                <a:srgbClr val="131210"/>
              </a:solidFill>
              <a:latin typeface="Arial"/>
              <a:cs typeface="Arial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77900" y="6070600"/>
            <a:ext cx="1193800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20" spc="-10">
                <a:solidFill>
                  <a:srgbClr val="131210"/>
                </a:solidFill>
                <a:latin typeface="Arial"/>
                <a:cs typeface="Arial"/>
              </a:rPr>
              <a:t>Representing</a:t>
            </a:r>
            <a:r>
              <a:rPr lang="en-CA" sz="1021" spc="-1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CA" sz="1020" spc="-10">
                <a:solidFill>
                  <a:srgbClr val="131210"/>
                </a:solidFill>
                <a:latin typeface="Arial"/>
                <a:cs typeface="Arial"/>
              </a:rPr>
              <a:t>By:</a:t>
            </a:r>
          </a:p>
          <a:p>
            <a:pPr>
              <a:lnSpc>
                <a:spcPts val="1265"/>
              </a:lnSpc>
            </a:pPr>
            <a:endParaRPr lang="en-CA" sz="1020" spc="-10">
              <a:solidFill>
                <a:srgbClr val="131210"/>
              </a:solidFill>
              <a:latin typeface="Arial"/>
              <a:cs typeface="Arial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699000" y="6070600"/>
            <a:ext cx="1193800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20" spc="-10">
                <a:solidFill>
                  <a:srgbClr val="131210"/>
                </a:solidFill>
                <a:latin typeface="Arial"/>
                <a:cs typeface="Arial"/>
              </a:rPr>
              <a:t>Representing</a:t>
            </a:r>
            <a:r>
              <a:rPr lang="en-CA" sz="1021" spc="-1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CA" sz="1020" spc="-10">
                <a:solidFill>
                  <a:srgbClr val="131210"/>
                </a:solidFill>
                <a:latin typeface="Arial"/>
                <a:cs typeface="Arial"/>
              </a:rPr>
              <a:t>By:</a:t>
            </a:r>
          </a:p>
          <a:p>
            <a:pPr>
              <a:lnSpc>
                <a:spcPts val="1265"/>
              </a:lnSpc>
            </a:pPr>
            <a:endParaRPr lang="en-CA" sz="1020" spc="-10">
              <a:solidFill>
                <a:srgbClr val="131210"/>
              </a:solidFill>
              <a:latin typeface="Arial"/>
              <a:cs typeface="Arial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699000" y="6235700"/>
            <a:ext cx="393700" cy="203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20" spc="-10">
                <a:solidFill>
                  <a:srgbClr val="131210"/>
                </a:solidFill>
                <a:latin typeface="Arial"/>
                <a:cs typeface="Arial"/>
              </a:rPr>
              <a:t>Mr.</a:t>
            </a:r>
          </a:p>
          <a:p>
            <a:pPr>
              <a:lnSpc>
                <a:spcPts val="1265"/>
              </a:lnSpc>
            </a:pPr>
            <a:endParaRPr lang="en-CA" sz="1020" spc="-10">
              <a:solidFill>
                <a:srgbClr val="131210"/>
              </a:solidFill>
              <a:latin typeface="Arial"/>
              <a:cs typeface="Arial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39800" y="7785100"/>
            <a:ext cx="2794000" cy="203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20" spc="-10">
                <a:solidFill>
                  <a:srgbClr val="131210"/>
                </a:solidFill>
                <a:latin typeface="Arial"/>
                <a:cs typeface="Arial"/>
              </a:rPr>
              <a:t>AUTHORIZED</a:t>
            </a:r>
            <a:r>
              <a:rPr lang="en-CA" sz="1021" spc="-1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CA" sz="1020" spc="-10">
                <a:solidFill>
                  <a:srgbClr val="131210"/>
                </a:solidFill>
                <a:latin typeface="Arial"/>
                <a:cs typeface="Arial"/>
              </a:rPr>
              <a:t>SIGN.&amp; COM</a:t>
            </a:r>
            <a:r>
              <a:rPr lang="en-CA" sz="1021" spc="-1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CA" sz="1020" spc="-10">
                <a:solidFill>
                  <a:srgbClr val="131210"/>
                </a:solidFill>
                <a:latin typeface="Arial"/>
                <a:cs typeface="Arial"/>
              </a:rPr>
              <a:t>P</a:t>
            </a:r>
            <a:r>
              <a:rPr lang="en-CA" sz="1021" spc="-1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CA" sz="1020" spc="-10">
                <a:solidFill>
                  <a:srgbClr val="131210"/>
                </a:solidFill>
                <a:latin typeface="Arial"/>
                <a:cs typeface="Arial"/>
              </a:rPr>
              <a:t>ANYSTAM</a:t>
            </a:r>
            <a:r>
              <a:rPr lang="en-CA" sz="1021" spc="-1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CA" sz="1020" spc="-10">
                <a:solidFill>
                  <a:srgbClr val="131210"/>
                </a:solidFill>
                <a:latin typeface="Arial"/>
                <a:cs typeface="Arial"/>
              </a:rPr>
              <a:t>P</a:t>
            </a:r>
          </a:p>
          <a:p>
            <a:pPr>
              <a:lnSpc>
                <a:spcPts val="1265"/>
              </a:lnSpc>
            </a:pPr>
            <a:endParaRPr lang="en-CA" sz="1020" spc="-10">
              <a:solidFill>
                <a:srgbClr val="131210"/>
              </a:solidFill>
              <a:latin typeface="Arial"/>
              <a:cs typeface="Arial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699000" y="7785100"/>
            <a:ext cx="2794000" cy="203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20" spc="-10">
                <a:solidFill>
                  <a:srgbClr val="131210"/>
                </a:solidFill>
                <a:latin typeface="Arial"/>
                <a:cs typeface="Arial"/>
              </a:rPr>
              <a:t>AUTHORIZED</a:t>
            </a:r>
            <a:r>
              <a:rPr lang="en-CA" sz="1021" spc="-1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CA" sz="1020" spc="-10">
                <a:solidFill>
                  <a:srgbClr val="131210"/>
                </a:solidFill>
                <a:latin typeface="Arial"/>
                <a:cs typeface="Arial"/>
              </a:rPr>
              <a:t>SIGN.&amp; COM</a:t>
            </a:r>
            <a:r>
              <a:rPr lang="en-CA" sz="1021" spc="-1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CA" sz="1020" spc="-10">
                <a:solidFill>
                  <a:srgbClr val="131210"/>
                </a:solidFill>
                <a:latin typeface="Arial"/>
                <a:cs typeface="Arial"/>
              </a:rPr>
              <a:t>P</a:t>
            </a:r>
            <a:r>
              <a:rPr lang="en-CA" sz="1021" spc="-1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CA" sz="1020" spc="-10">
                <a:solidFill>
                  <a:srgbClr val="131210"/>
                </a:solidFill>
                <a:latin typeface="Arial"/>
                <a:cs typeface="Arial"/>
              </a:rPr>
              <a:t>ANYSTAM</a:t>
            </a:r>
            <a:r>
              <a:rPr lang="en-CA" sz="1021" spc="-1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CA" sz="1020" spc="-10">
                <a:solidFill>
                  <a:srgbClr val="131210"/>
                </a:solidFill>
                <a:latin typeface="Arial"/>
                <a:cs typeface="Arial"/>
              </a:rPr>
              <a:t>P</a:t>
            </a:r>
          </a:p>
          <a:p>
            <a:pPr>
              <a:lnSpc>
                <a:spcPts val="1265"/>
              </a:lnSpc>
            </a:pPr>
            <a:endParaRPr lang="en-CA" sz="1020" spc="-10">
              <a:solidFill>
                <a:srgbClr val="131210"/>
              </a:solidFill>
              <a:latin typeface="Arial"/>
              <a:cs typeface="Arial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295400" y="9601200"/>
            <a:ext cx="342900" cy="203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lang="en-CA" sz="1049">
                <a:solidFill>
                  <a:srgbClr val="FFFFFF"/>
                </a:solidFill>
                <a:latin typeface="Times New Roman"/>
                <a:cs typeface="Times New Roman"/>
              </a:rPr>
              <a:t>16</a:t>
            </a:r>
          </a:p>
          <a:p>
            <a:pPr>
              <a:lnSpc>
                <a:spcPts val="1495"/>
              </a:lnSpc>
            </a:pPr>
            <a:endParaRPr lang="en-CA" sz="1049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2159000" y="9588500"/>
            <a:ext cx="3111500" cy="241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lang="en-CA" sz="1254" spc="-10">
                <a:solidFill>
                  <a:srgbClr val="000000"/>
                </a:solidFill>
                <a:latin typeface="Arial"/>
                <a:cs typeface="Arial"/>
              </a:rPr>
              <a:t>One Stop for Complete Interior Solutions.</a:t>
            </a:r>
          </a:p>
          <a:p>
            <a:pPr>
              <a:lnSpc>
                <a:spcPts val="1495"/>
              </a:lnSpc>
            </a:pPr>
            <a:endParaRPr lang="en-CA" sz="1254" spc="-1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"/>
          <p:cNvSpPr txBox="1"/>
          <p:nvPr/>
        </p:nvSpPr>
        <p:spPr>
          <a:xfrm>
            <a:off x="768085" y="663455"/>
            <a:ext cx="3764172" cy="2933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85"/>
              </a:lnSpc>
            </a:pPr>
            <a:r>
              <a:rPr lang="en-CA" sz="2800" b="1" spc="-20" dirty="0">
                <a:solidFill>
                  <a:srgbClr val="800000"/>
                </a:solidFill>
                <a:latin typeface="Arial"/>
                <a:cs typeface="Arial"/>
              </a:rPr>
              <a:t>MAF DESIGN &amp; BUILD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22028" y="1987176"/>
            <a:ext cx="7772400" cy="20428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25"/>
              </a:lnSpc>
            </a:pPr>
            <a:r>
              <a:rPr lang="en-CA" sz="1396" spc="-30" dirty="0">
                <a:solidFill>
                  <a:srgbClr val="800000"/>
                </a:solidFill>
                <a:latin typeface="Arial"/>
                <a:cs typeface="Arial"/>
              </a:rPr>
              <a:t>INTERIOR  DESIGN &amp;  FIT-OUT CONTRACTING DIVN.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65200" y="2197813"/>
            <a:ext cx="6731000" cy="241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CA" sz="1330" b="1" dirty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_____________________________________________________________________</a:t>
            </a:r>
          </a:p>
          <a:p>
            <a:pPr>
              <a:lnSpc>
                <a:spcPts val="1560"/>
              </a:lnSpc>
            </a:pPr>
            <a:endParaRPr lang="en-CA" sz="1320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77622" y="2676942"/>
            <a:ext cx="1647887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CA" sz="1200" b="1">
                <a:solidFill>
                  <a:srgbClr val="000000"/>
                </a:solidFill>
                <a:latin typeface="Times New Roman Bold"/>
                <a:cs typeface="Times New Roman Bold"/>
              </a:rPr>
              <a:t>Last Updated </a:t>
            </a:r>
            <a:r>
              <a:rPr lang="en-CA" sz="1200" b="1">
                <a:solidFill>
                  <a:srgbClr val="000000"/>
                </a:solidFill>
                <a:latin typeface="Cambria Bold"/>
                <a:cs typeface="Cambria Bold"/>
              </a:rPr>
              <a:t>June</a:t>
            </a:r>
            <a:r>
              <a:rPr lang="en-CA" sz="1200" b="1">
                <a:solidFill>
                  <a:srgbClr val="000000"/>
                </a:solidFill>
                <a:latin typeface="Times New Roman Bold"/>
                <a:cs typeface="Times New Roman Bold"/>
              </a:rPr>
              <a:t>  201</a:t>
            </a:r>
            <a:r>
              <a:rPr lang="en-CA" sz="1200" b="1">
                <a:solidFill>
                  <a:srgbClr val="000000"/>
                </a:solidFill>
                <a:latin typeface="Cambria Bold"/>
                <a:cs typeface="Cambria Bold"/>
              </a:rPr>
              <a:t>8</a:t>
            </a:r>
          </a:p>
          <a:p>
            <a:pPr>
              <a:lnSpc>
                <a:spcPts val="132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77622" y="3299242"/>
            <a:ext cx="1453475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CA" sz="1200" b="1">
                <a:solidFill>
                  <a:srgbClr val="000000"/>
                </a:solidFill>
                <a:latin typeface="Times New Roman Bold"/>
                <a:cs typeface="Times New Roman Bold"/>
              </a:rPr>
              <a:t>United Arab Emirates</a:t>
            </a:r>
          </a:p>
          <a:p>
            <a:pPr>
              <a:lnSpc>
                <a:spcPts val="132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77622" y="3756442"/>
            <a:ext cx="990528" cy="3772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CA" sz="1200" b="1">
                <a:solidFill>
                  <a:srgbClr val="000000"/>
                </a:solidFill>
                <a:latin typeface="Times New Roman Bold"/>
                <a:cs typeface="Times New Roman Bold"/>
              </a:rPr>
              <a:t>Kind Attn: Mr.</a:t>
            </a:r>
          </a:p>
          <a:p>
            <a:pPr>
              <a:lnSpc>
                <a:spcPts val="1495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77622" y="4188242"/>
            <a:ext cx="524439" cy="3772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CA" sz="1200">
                <a:solidFill>
                  <a:srgbClr val="000000"/>
                </a:solidFill>
                <a:latin typeface="Times New Roman"/>
                <a:cs typeface="Times New Roman"/>
              </a:rPr>
              <a:t>Dear sir,</a:t>
            </a:r>
          </a:p>
          <a:p>
            <a:pPr>
              <a:lnSpc>
                <a:spcPts val="1495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77622" y="4645442"/>
            <a:ext cx="1861535" cy="3772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CA" sz="1200" b="1">
                <a:solidFill>
                  <a:srgbClr val="000000"/>
                </a:solidFill>
                <a:latin typeface="Times New Roman Bold"/>
                <a:cs typeface="Times New Roman Bold"/>
              </a:rPr>
              <a:t>Sub : Design &amp;  Decor Offer</a:t>
            </a:r>
          </a:p>
          <a:p>
            <a:pPr>
              <a:lnSpc>
                <a:spcPts val="1495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77622" y="5077242"/>
            <a:ext cx="3471528" cy="3772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CA" sz="1200">
                <a:solidFill>
                  <a:srgbClr val="000000"/>
                </a:solidFill>
                <a:latin typeface="Times New Roman Italic"/>
                <a:cs typeface="Times New Roman Italic"/>
              </a:rPr>
              <a:t>We have pleasure to offer our services for the following:</a:t>
            </a:r>
          </a:p>
          <a:p>
            <a:pPr>
              <a:lnSpc>
                <a:spcPts val="1495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77622" y="5305842"/>
            <a:ext cx="2971263" cy="42216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CA" sz="1200" b="1">
                <a:solidFill>
                  <a:srgbClr val="000000"/>
                </a:solidFill>
                <a:latin typeface="Times New Roman Bold"/>
                <a:cs typeface="Times New Roman Bold"/>
              </a:rPr>
              <a:t>Space Planning and Design for Office  areas :</a:t>
            </a:r>
          </a:p>
          <a:p>
            <a:pPr>
              <a:lnSpc>
                <a:spcPts val="1725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182922" y="2676942"/>
            <a:ext cx="1716367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CA" sz="1200" b="1">
                <a:solidFill>
                  <a:srgbClr val="000000"/>
                </a:solidFill>
                <a:latin typeface="Times New Roman Bold"/>
                <a:cs typeface="Times New Roman Bold"/>
              </a:rPr>
              <a:t>Ref No: MAF/PL /201/909</a:t>
            </a:r>
          </a:p>
          <a:p>
            <a:pPr>
              <a:lnSpc>
                <a:spcPts val="132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77622" y="5521742"/>
            <a:ext cx="5035738" cy="56964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CA" sz="1200">
                <a:solidFill>
                  <a:srgbClr val="000000"/>
                </a:solidFill>
                <a:latin typeface="Times New Roman Italic"/>
                <a:cs typeface="Times New Roman Italic"/>
              </a:rPr>
              <a:t>Our creative designers can offer space planning &amp; functional concept designs for</a:t>
            </a:r>
            <a:br>
              <a:rPr lang="en-CA" sz="1200">
                <a:solidFill>
                  <a:srgbClr val="000000"/>
                </a:solidFill>
                <a:latin typeface="Times New Roman"/>
              </a:rPr>
            </a:br>
            <a:r>
              <a:rPr lang="en-CA" sz="1200">
                <a:solidFill>
                  <a:srgbClr val="000000"/>
                </a:solidFill>
                <a:latin typeface="Times New Roman Italic"/>
                <a:cs typeface="Times New Roman Italic"/>
              </a:rPr>
              <a:t>optimum placements to suit your furniture and storage requirements.</a:t>
            </a:r>
          </a:p>
          <a:p>
            <a:pPr>
              <a:lnSpc>
                <a:spcPts val="150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77622" y="6105942"/>
            <a:ext cx="2294346" cy="42216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25"/>
              </a:lnSpc>
            </a:pPr>
            <a:r>
              <a:rPr lang="en-CA" sz="1200" b="1">
                <a:solidFill>
                  <a:srgbClr val="000000"/>
                </a:solidFill>
                <a:latin typeface="Times New Roman Bold"/>
                <a:cs typeface="Times New Roman Bold"/>
              </a:rPr>
              <a:t>Mall showrooms and Restaurants :</a:t>
            </a:r>
          </a:p>
          <a:p>
            <a:pPr>
              <a:lnSpc>
                <a:spcPts val="1725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77622" y="6321842"/>
            <a:ext cx="5113708" cy="56964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CA" sz="1200">
                <a:solidFill>
                  <a:srgbClr val="000000"/>
                </a:solidFill>
                <a:latin typeface="Times New Roman Italic"/>
                <a:cs typeface="Times New Roman Italic"/>
              </a:rPr>
              <a:t>We design &amp; build customer friendly environment for Showrooms, Restaurants and</a:t>
            </a:r>
            <a:br>
              <a:rPr lang="en-CA" sz="1200">
                <a:solidFill>
                  <a:srgbClr val="000000"/>
                </a:solidFill>
                <a:latin typeface="Times New Roman"/>
              </a:rPr>
            </a:br>
            <a:r>
              <a:rPr lang="en-CA" sz="1200">
                <a:solidFill>
                  <a:srgbClr val="000000"/>
                </a:solidFill>
                <a:latin typeface="Times New Roman Italic"/>
                <a:cs typeface="Times New Roman Italic"/>
              </a:rPr>
              <a:t>Fast Food Outlets, Office Interiors</a:t>
            </a:r>
          </a:p>
          <a:p>
            <a:pPr>
              <a:lnSpc>
                <a:spcPts val="150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877622" y="6906042"/>
            <a:ext cx="3754233" cy="42216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25"/>
              </a:lnSpc>
            </a:pPr>
            <a:r>
              <a:rPr lang="en-CA" sz="1200" b="1">
                <a:solidFill>
                  <a:srgbClr val="000000"/>
                </a:solidFill>
                <a:latin typeface="Times New Roman Bold"/>
                <a:cs typeface="Times New Roman Bold"/>
              </a:rPr>
              <a:t>Premium luxury villas, Residential &amp; Hotel Apartments :</a:t>
            </a:r>
          </a:p>
          <a:p>
            <a:pPr>
              <a:lnSpc>
                <a:spcPts val="1725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877622" y="7121942"/>
            <a:ext cx="5107424" cy="3772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50"/>
              </a:lnSpc>
            </a:pPr>
            <a:r>
              <a:rPr lang="en-CA" sz="1200">
                <a:solidFill>
                  <a:srgbClr val="000000"/>
                </a:solidFill>
                <a:latin typeface="Times New Roman Italic"/>
                <a:cs typeface="Times New Roman Italic"/>
              </a:rPr>
              <a:t>Our design studio can present 3D &amp; AutoCAD views for your living rooms, Majlis,</a:t>
            </a:r>
          </a:p>
          <a:p>
            <a:pPr>
              <a:lnSpc>
                <a:spcPts val="145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877622" y="7312442"/>
            <a:ext cx="5301836" cy="56964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CA" sz="1200">
                <a:solidFill>
                  <a:srgbClr val="000000"/>
                </a:solidFill>
                <a:latin typeface="Times New Roman Italic"/>
                <a:cs typeface="Times New Roman Italic"/>
              </a:rPr>
              <a:t>Dining &amp; Bedrooms - Space planning &amp; functional interior fittings that match to your</a:t>
            </a:r>
            <a:br>
              <a:rPr lang="en-CA" sz="1200">
                <a:solidFill>
                  <a:srgbClr val="000000"/>
                </a:solidFill>
                <a:latin typeface="Times New Roman"/>
              </a:rPr>
            </a:br>
            <a:r>
              <a:rPr lang="en-CA" sz="1200">
                <a:solidFill>
                  <a:srgbClr val="000000"/>
                </a:solidFill>
                <a:latin typeface="Times New Roman Italic"/>
                <a:cs typeface="Times New Roman Italic"/>
              </a:rPr>
              <a:t>taste &amp; Elegant ambience, that are appealing to your requirements.</a:t>
            </a:r>
          </a:p>
          <a:p>
            <a:pPr>
              <a:lnSpc>
                <a:spcPts val="150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877622" y="7896642"/>
            <a:ext cx="5308697" cy="56964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CA" sz="1200">
                <a:solidFill>
                  <a:srgbClr val="000000"/>
                </a:solidFill>
                <a:latin typeface="Times New Roman Italic"/>
                <a:cs typeface="Times New Roman Italic"/>
              </a:rPr>
              <a:t>We have in-house facility for manufacturing furniture - Beds, Sofa, Wardrobe, Kitchen</a:t>
            </a:r>
            <a:br>
              <a:rPr lang="en-CA" sz="1200">
                <a:solidFill>
                  <a:srgbClr val="000000"/>
                </a:solidFill>
                <a:latin typeface="Times New Roman"/>
              </a:rPr>
            </a:br>
            <a:r>
              <a:rPr lang="en-CA" sz="1200">
                <a:solidFill>
                  <a:srgbClr val="000000"/>
                </a:solidFill>
                <a:latin typeface="Times New Roman Italic"/>
                <a:cs typeface="Times New Roman Italic"/>
              </a:rPr>
              <a:t>Cabinet &amp; Soft-Furnishings.</a:t>
            </a:r>
          </a:p>
          <a:p>
            <a:pPr>
              <a:lnSpc>
                <a:spcPts val="150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358900" y="9601200"/>
            <a:ext cx="266700" cy="203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lang="en-CA" sz="1128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</a:p>
          <a:p>
            <a:pPr>
              <a:lnSpc>
                <a:spcPts val="1495"/>
              </a:lnSpc>
            </a:pPr>
            <a:endParaRPr lang="en-CA" sz="1128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2159000" y="9588500"/>
            <a:ext cx="3111500" cy="241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lang="en-CA" sz="1254" spc="-10">
                <a:solidFill>
                  <a:srgbClr val="000000"/>
                </a:solidFill>
                <a:latin typeface="Arial"/>
                <a:cs typeface="Arial"/>
              </a:rPr>
              <a:t>One Stop for Complete Interior Solutions.</a:t>
            </a:r>
          </a:p>
          <a:p>
            <a:pPr>
              <a:lnSpc>
                <a:spcPts val="1495"/>
              </a:lnSpc>
            </a:pPr>
            <a:endParaRPr lang="en-CA" sz="1254" spc="-1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1750" y="12700"/>
            <a:ext cx="7772400" cy="10045700"/>
          </a:xfrm>
          <a:prstGeom prst="rect">
            <a:avLst/>
          </a:prstGeom>
        </p:spPr>
      </p:pic>
      <p:sp>
        <p:nvSpPr>
          <p:cNvPr id="80" name="TextBox 2"/>
          <p:cNvSpPr txBox="1"/>
          <p:nvPr/>
        </p:nvSpPr>
        <p:spPr>
          <a:xfrm>
            <a:off x="965200" y="863600"/>
            <a:ext cx="68072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25"/>
              </a:lnSpc>
            </a:pPr>
            <a:r>
              <a:rPr lang="en-CA" sz="1511" b="1">
                <a:solidFill>
                  <a:srgbClr val="000000"/>
                </a:solidFill>
                <a:latin typeface="Times New Roman Bold"/>
                <a:cs typeface="Times New Roman Bold"/>
              </a:rPr>
              <a:t>Residential, Commercial, Retail and Hospitality Industry:</a:t>
            </a:r>
          </a:p>
          <a:p>
            <a:pPr>
              <a:lnSpc>
                <a:spcPts val="1725"/>
              </a:lnSpc>
            </a:pPr>
            <a:endParaRPr lang="en-CA" sz="1501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65200" y="1270000"/>
            <a:ext cx="6807200" cy="241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lang="en-CA" sz="1320">
                <a:solidFill>
                  <a:srgbClr val="000000"/>
                </a:solidFill>
                <a:latin typeface="Times New Roman Italic"/>
                <a:cs typeface="Times New Roman Italic"/>
              </a:rPr>
              <a:t>We undertake turnkey projects for Design and Build of Star Hotels &amp; Apartment,</a:t>
            </a:r>
          </a:p>
          <a:p>
            <a:pPr>
              <a:lnSpc>
                <a:spcPts val="1495"/>
              </a:lnSpc>
            </a:pPr>
            <a:endParaRPr lang="en-CA" sz="132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65200" y="1473200"/>
            <a:ext cx="6807200" cy="241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lang="en-CA" sz="1320">
                <a:solidFill>
                  <a:srgbClr val="000000"/>
                </a:solidFill>
                <a:latin typeface="Times New Roman Italic"/>
                <a:cs typeface="Times New Roman Italic"/>
              </a:rPr>
              <a:t>Residential Villa’s, Retail Outlets, Office’s All Kind of Restaurants Spa &amp; Gym Etc.</a:t>
            </a:r>
          </a:p>
          <a:p>
            <a:pPr>
              <a:lnSpc>
                <a:spcPts val="1495"/>
              </a:lnSpc>
            </a:pPr>
            <a:endParaRPr lang="en-CA" sz="132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65200" y="1663700"/>
            <a:ext cx="6807200" cy="203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55"/>
              </a:lnSpc>
            </a:pPr>
            <a:r>
              <a:rPr lang="en-CA" sz="1128">
                <a:solidFill>
                  <a:srgbClr val="000000"/>
                </a:solidFill>
                <a:latin typeface="Times New Roman"/>
                <a:cs typeface="Times New Roman"/>
              </a:rPr>
              <a:t>As we have a strong foothold in the region and have in-house infrastructure - for Design, Joinery</a:t>
            </a:r>
          </a:p>
          <a:p>
            <a:pPr>
              <a:lnSpc>
                <a:spcPts val="1255"/>
              </a:lnSpc>
            </a:pPr>
            <a:endParaRPr lang="en-CA" sz="1128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65200" y="1828800"/>
            <a:ext cx="6807200" cy="546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152">
              <a:lnSpc>
                <a:spcPts val="1300"/>
              </a:lnSpc>
            </a:pPr>
            <a:r>
              <a:rPr lang="en-CA" sz="1128">
                <a:solidFill>
                  <a:srgbClr val="000000"/>
                </a:solidFill>
                <a:latin typeface="Times New Roman"/>
                <a:cs typeface="Times New Roman"/>
              </a:rPr>
              <a:t>works, well-organized logistics and experienced Artisans, Carpenters, Site Engineers and Professional</a:t>
            </a:r>
            <a:br>
              <a:rPr lang="en-CA" sz="1128">
                <a:solidFill>
                  <a:srgbClr val="000000"/>
                </a:solidFill>
                <a:latin typeface="Times New Roman"/>
              </a:rPr>
            </a:br>
            <a:r>
              <a:rPr lang="en-CA" sz="1128">
                <a:solidFill>
                  <a:srgbClr val="000000"/>
                </a:solidFill>
                <a:latin typeface="Times New Roman"/>
                <a:cs typeface="Times New Roman"/>
              </a:rPr>
              <a:t>Managers to handle the turnkey projects to the Customers’ entire satisfaction. Addl. Services offered</a:t>
            </a:r>
            <a:br>
              <a:rPr lang="en-CA" sz="1128">
                <a:solidFill>
                  <a:srgbClr val="000000"/>
                </a:solidFill>
                <a:latin typeface="Times New Roman"/>
              </a:rPr>
            </a:br>
            <a:r>
              <a:rPr lang="en-CA" sz="1128">
                <a:solidFill>
                  <a:srgbClr val="000000"/>
                </a:solidFill>
                <a:latin typeface="Times New Roman"/>
                <a:cs typeface="Times New Roman"/>
              </a:rPr>
              <a:t>are:</a:t>
            </a:r>
          </a:p>
          <a:p>
            <a:pPr>
              <a:lnSpc>
                <a:spcPts val="1300"/>
              </a:lnSpc>
            </a:pPr>
            <a:endParaRPr lang="en-CA" sz="1128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104900" y="2400300"/>
            <a:ext cx="838200" cy="177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lang="en-CA" sz="796" spc="-10">
                <a:solidFill>
                  <a:srgbClr val="FFFFFF"/>
                </a:solidFill>
                <a:latin typeface="Arial"/>
                <a:cs typeface="Arial"/>
              </a:rPr>
              <a:t>ALLUMINIUM</a:t>
            </a:r>
          </a:p>
          <a:p>
            <a:pPr>
              <a:lnSpc>
                <a:spcPts val="1090"/>
              </a:lnSpc>
            </a:pPr>
            <a:endParaRPr lang="en-CA" sz="796" spc="-1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362200" y="2400300"/>
            <a:ext cx="685800" cy="177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lang="en-CA" sz="796" spc="-10">
                <a:solidFill>
                  <a:srgbClr val="FFFFFF"/>
                </a:solidFill>
                <a:latin typeface="Arial"/>
                <a:cs typeface="Arial"/>
              </a:rPr>
              <a:t>FINISHING</a:t>
            </a:r>
          </a:p>
          <a:p>
            <a:pPr>
              <a:lnSpc>
                <a:spcPts val="1090"/>
              </a:lnSpc>
            </a:pPr>
            <a:endParaRPr lang="en-CA" sz="796" spc="-1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365500" y="2400300"/>
            <a:ext cx="977900" cy="177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lang="en-CA" sz="796" spc="-20">
                <a:solidFill>
                  <a:srgbClr val="FFFFFF"/>
                </a:solidFill>
                <a:latin typeface="Arial"/>
                <a:cs typeface="Arial"/>
              </a:rPr>
              <a:t>SPECIAL WORKS</a:t>
            </a:r>
          </a:p>
          <a:p>
            <a:pPr>
              <a:lnSpc>
                <a:spcPts val="1090"/>
              </a:lnSpc>
            </a:pPr>
            <a:endParaRPr lang="en-CA" sz="796" spc="-2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762500" y="2400300"/>
            <a:ext cx="622300" cy="177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lang="en-CA" sz="796" spc="-10">
                <a:solidFill>
                  <a:srgbClr val="FFFFFF"/>
                </a:solidFill>
                <a:latin typeface="Arial"/>
                <a:cs typeface="Arial"/>
              </a:rPr>
              <a:t>UTILITIES</a:t>
            </a:r>
          </a:p>
          <a:p>
            <a:pPr>
              <a:lnSpc>
                <a:spcPts val="1090"/>
              </a:lnSpc>
            </a:pPr>
            <a:endParaRPr lang="en-CA" sz="796" spc="-1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943600" y="2400300"/>
            <a:ext cx="660400" cy="177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lang="en-CA" sz="796" spc="-10">
                <a:solidFill>
                  <a:srgbClr val="FFFFFF"/>
                </a:solidFill>
                <a:latin typeface="Arial"/>
                <a:cs typeface="Arial"/>
              </a:rPr>
              <a:t>BUILDING</a:t>
            </a:r>
          </a:p>
          <a:p>
            <a:pPr>
              <a:lnSpc>
                <a:spcPts val="1090"/>
              </a:lnSpc>
            </a:pPr>
            <a:endParaRPr lang="en-CA" sz="796" spc="-1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146300" y="2616200"/>
            <a:ext cx="660400" cy="177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lang="en-CA" sz="796" spc="-10">
                <a:solidFill>
                  <a:srgbClr val="548279"/>
                </a:solidFill>
                <a:latin typeface="Arial"/>
                <a:cs typeface="Arial"/>
              </a:rPr>
              <a:t>Carpeting</a:t>
            </a:r>
          </a:p>
          <a:p>
            <a:pPr>
              <a:lnSpc>
                <a:spcPts val="1090"/>
              </a:lnSpc>
            </a:pPr>
            <a:endParaRPr lang="en-CA" sz="796" spc="-10">
              <a:solidFill>
                <a:srgbClr val="548279"/>
              </a:solidFill>
              <a:latin typeface="Arial"/>
              <a:cs typeface="Arial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340100" y="2616200"/>
            <a:ext cx="1003300" cy="177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lang="en-CA" sz="796">
                <a:solidFill>
                  <a:srgbClr val="548279"/>
                </a:solidFill>
                <a:latin typeface="Arial"/>
                <a:cs typeface="Arial"/>
              </a:rPr>
              <a:t>Bathroom  tting</a:t>
            </a:r>
          </a:p>
          <a:p>
            <a:pPr>
              <a:lnSpc>
                <a:spcPts val="1090"/>
              </a:lnSpc>
            </a:pPr>
            <a:endParaRPr lang="en-CA" sz="796">
              <a:solidFill>
                <a:srgbClr val="548279"/>
              </a:solidFill>
              <a:latin typeface="Arial"/>
              <a:cs typeface="Arial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546600" y="2616200"/>
            <a:ext cx="977900" cy="177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lang="en-CA" sz="796" spc="-10">
                <a:solidFill>
                  <a:srgbClr val="548279"/>
                </a:solidFill>
                <a:latin typeface="Arial"/>
                <a:cs typeface="Arial"/>
              </a:rPr>
              <a:t>Air conditioning</a:t>
            </a:r>
          </a:p>
          <a:p>
            <a:pPr>
              <a:lnSpc>
                <a:spcPts val="1090"/>
              </a:lnSpc>
            </a:pPr>
            <a:endParaRPr lang="en-CA" sz="796" spc="-10">
              <a:solidFill>
                <a:srgbClr val="548279"/>
              </a:solidFill>
              <a:latin typeface="Arial"/>
              <a:cs typeface="Arial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5702300" y="2616200"/>
            <a:ext cx="673100" cy="177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lang="en-CA" sz="796" spc="-10">
                <a:solidFill>
                  <a:srgbClr val="548279"/>
                </a:solidFill>
                <a:latin typeface="Arial"/>
                <a:cs typeface="Arial"/>
              </a:rPr>
              <a:t>Carpentry</a:t>
            </a:r>
          </a:p>
          <a:p>
            <a:pPr>
              <a:lnSpc>
                <a:spcPts val="1090"/>
              </a:lnSpc>
            </a:pPr>
            <a:endParaRPr lang="en-CA" sz="796" spc="-10">
              <a:solidFill>
                <a:srgbClr val="548279"/>
              </a:solidFill>
              <a:latin typeface="Arial"/>
              <a:cs typeface="Arial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511300" y="2819400"/>
            <a:ext cx="266700" cy="177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lang="en-CA" sz="796" spc="-10">
                <a:solidFill>
                  <a:srgbClr val="000000"/>
                </a:solidFill>
                <a:latin typeface="Times New Roman"/>
                <a:cs typeface="Times New Roman"/>
              </a:rPr>
              <a:t>&amp;</a:t>
            </a:r>
          </a:p>
          <a:p>
            <a:pPr>
              <a:lnSpc>
                <a:spcPts val="1090"/>
              </a:lnSpc>
            </a:pPr>
            <a:endParaRPr lang="en-CA" sz="796" spc="-1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146300" y="2844800"/>
            <a:ext cx="1117600" cy="177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lang="en-CA" sz="796" spc="-10">
                <a:solidFill>
                  <a:srgbClr val="548279"/>
                </a:solidFill>
                <a:latin typeface="Arial"/>
                <a:cs typeface="Arial"/>
              </a:rPr>
              <a:t>All kind of Flooring</a:t>
            </a:r>
          </a:p>
          <a:p>
            <a:pPr>
              <a:lnSpc>
                <a:spcPts val="1090"/>
              </a:lnSpc>
            </a:pPr>
            <a:endParaRPr lang="en-CA" sz="796" spc="-10">
              <a:solidFill>
                <a:srgbClr val="548279"/>
              </a:solidFill>
              <a:latin typeface="Arial"/>
              <a:cs typeface="Arial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3340100" y="2844800"/>
            <a:ext cx="927100" cy="177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lang="en-CA" sz="796" spc="-10">
                <a:solidFill>
                  <a:srgbClr val="548279"/>
                </a:solidFill>
                <a:latin typeface="Arial"/>
                <a:cs typeface="Arial"/>
              </a:rPr>
              <a:t>Fitted furniture</a:t>
            </a:r>
          </a:p>
          <a:p>
            <a:pPr>
              <a:lnSpc>
                <a:spcPts val="1090"/>
              </a:lnSpc>
            </a:pPr>
            <a:endParaRPr lang="en-CA" sz="796" spc="-10">
              <a:solidFill>
                <a:srgbClr val="548279"/>
              </a:solidFill>
              <a:latin typeface="Arial"/>
              <a:cs typeface="Arial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546600" y="2844800"/>
            <a:ext cx="1041400" cy="177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lang="en-CA" sz="796" spc="-10">
                <a:solidFill>
                  <a:srgbClr val="548279"/>
                </a:solidFill>
                <a:latin typeface="Arial"/>
                <a:cs typeface="Arial"/>
              </a:rPr>
              <a:t>Alarms &amp; Security</a:t>
            </a:r>
          </a:p>
          <a:p>
            <a:pPr>
              <a:lnSpc>
                <a:spcPts val="1090"/>
              </a:lnSpc>
            </a:pPr>
            <a:endParaRPr lang="en-CA" sz="796" spc="-10">
              <a:solidFill>
                <a:srgbClr val="548279"/>
              </a:solidFill>
              <a:latin typeface="Arial"/>
              <a:cs typeface="Arial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5702300" y="2844800"/>
            <a:ext cx="1028700" cy="177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lang="en-CA" sz="796" spc="-10">
                <a:solidFill>
                  <a:srgbClr val="548279"/>
                </a:solidFill>
                <a:latin typeface="Arial"/>
                <a:cs typeface="Arial"/>
              </a:rPr>
              <a:t>Specialist Joinery</a:t>
            </a:r>
          </a:p>
          <a:p>
            <a:pPr>
              <a:lnSpc>
                <a:spcPts val="1090"/>
              </a:lnSpc>
            </a:pPr>
            <a:endParaRPr lang="en-CA" sz="796" spc="-10">
              <a:solidFill>
                <a:srgbClr val="548279"/>
              </a:solidFill>
              <a:latin typeface="Arial"/>
              <a:cs typeface="Arial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2146300" y="3060700"/>
            <a:ext cx="723900" cy="177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lang="en-CA" sz="796" spc="-10">
                <a:solidFill>
                  <a:srgbClr val="548279"/>
                </a:solidFill>
                <a:latin typeface="Arial"/>
                <a:cs typeface="Arial"/>
              </a:rPr>
              <a:t>Decorating</a:t>
            </a:r>
          </a:p>
          <a:p>
            <a:pPr>
              <a:lnSpc>
                <a:spcPts val="1090"/>
              </a:lnSpc>
            </a:pPr>
            <a:endParaRPr lang="en-CA" sz="796" spc="-10">
              <a:solidFill>
                <a:srgbClr val="548279"/>
              </a:solidFill>
              <a:latin typeface="Arial"/>
              <a:cs typeface="Arial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3340100" y="3060700"/>
            <a:ext cx="1028700" cy="177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lang="en-CA" sz="796" spc="-10">
                <a:solidFill>
                  <a:srgbClr val="548279"/>
                </a:solidFill>
                <a:latin typeface="Arial"/>
                <a:cs typeface="Arial"/>
              </a:rPr>
              <a:t>Specialist Joinery</a:t>
            </a:r>
          </a:p>
          <a:p>
            <a:pPr>
              <a:lnSpc>
                <a:spcPts val="1090"/>
              </a:lnSpc>
            </a:pPr>
            <a:endParaRPr lang="en-CA" sz="796" spc="-10">
              <a:solidFill>
                <a:srgbClr val="548279"/>
              </a:solidFill>
              <a:latin typeface="Arial"/>
              <a:cs typeface="Arial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4546600" y="3060700"/>
            <a:ext cx="622300" cy="177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lang="en-CA" sz="796" spc="-10">
                <a:solidFill>
                  <a:srgbClr val="548279"/>
                </a:solidFill>
                <a:latin typeface="Arial"/>
                <a:cs typeface="Arial"/>
              </a:rPr>
              <a:t>Electrical</a:t>
            </a:r>
          </a:p>
          <a:p>
            <a:pPr>
              <a:lnSpc>
                <a:spcPts val="1090"/>
              </a:lnSpc>
            </a:pPr>
            <a:endParaRPr lang="en-CA" sz="796" spc="-10">
              <a:solidFill>
                <a:srgbClr val="548279"/>
              </a:solidFill>
              <a:latin typeface="Arial"/>
              <a:cs typeface="Arial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5702300" y="3060700"/>
            <a:ext cx="1003300" cy="177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lang="en-CA" sz="796" spc="-10">
                <a:solidFill>
                  <a:srgbClr val="548279"/>
                </a:solidFill>
                <a:latin typeface="Arial"/>
                <a:cs typeface="Arial"/>
              </a:rPr>
              <a:t>Gypsum Ceilings</a:t>
            </a:r>
          </a:p>
          <a:p>
            <a:pPr>
              <a:lnSpc>
                <a:spcPts val="1090"/>
              </a:lnSpc>
            </a:pPr>
            <a:endParaRPr lang="en-CA" sz="796" spc="-10">
              <a:solidFill>
                <a:srgbClr val="548279"/>
              </a:solidFill>
              <a:latin typeface="Arial"/>
              <a:cs typeface="Arial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117600" y="3238500"/>
            <a:ext cx="1054100" cy="177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806" b="1" spc="-10">
                <a:solidFill>
                  <a:srgbClr val="000000"/>
                </a:solidFill>
                <a:latin typeface="Times New Roman Bold"/>
                <a:cs typeface="Times New Roman Bold"/>
              </a:rPr>
              <a:t>GLASS WORKS</a:t>
            </a:r>
          </a:p>
          <a:p>
            <a:pPr>
              <a:lnSpc>
                <a:spcPts val="1150"/>
              </a:lnSpc>
            </a:pPr>
            <a:endParaRPr lang="en-CA" sz="806" b="1" spc="-10">
              <a:solidFill>
                <a:srgbClr val="000000"/>
              </a:solidFill>
              <a:latin typeface="Times New Roman Bold"/>
              <a:cs typeface="Times New Roman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2146300" y="3276600"/>
            <a:ext cx="1155700" cy="177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lang="en-CA" sz="796" spc="-10">
                <a:solidFill>
                  <a:srgbClr val="548279"/>
                </a:solidFill>
                <a:latin typeface="Arial"/>
                <a:cs typeface="Arial"/>
              </a:rPr>
              <a:t>Decorative painting</a:t>
            </a:r>
          </a:p>
          <a:p>
            <a:pPr>
              <a:lnSpc>
                <a:spcPts val="1090"/>
              </a:lnSpc>
            </a:pPr>
            <a:endParaRPr lang="en-CA" sz="796" spc="-10">
              <a:solidFill>
                <a:srgbClr val="548279"/>
              </a:solidFill>
              <a:latin typeface="Arial"/>
              <a:cs typeface="Arial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3340100" y="3276600"/>
            <a:ext cx="876300" cy="177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lang="en-CA" sz="796">
                <a:solidFill>
                  <a:srgbClr val="548279"/>
                </a:solidFill>
                <a:latin typeface="Arial"/>
                <a:cs typeface="Arial"/>
              </a:rPr>
              <a:t>Kitchen  tting</a:t>
            </a:r>
          </a:p>
          <a:p>
            <a:pPr>
              <a:lnSpc>
                <a:spcPts val="1090"/>
              </a:lnSpc>
            </a:pPr>
            <a:endParaRPr lang="en-CA" sz="796">
              <a:solidFill>
                <a:srgbClr val="548279"/>
              </a:solidFill>
              <a:latin typeface="Arial"/>
              <a:cs typeface="Arial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4546600" y="3276600"/>
            <a:ext cx="1079500" cy="177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lang="en-CA" sz="796" spc="-10">
                <a:solidFill>
                  <a:srgbClr val="548279"/>
                </a:solidFill>
                <a:latin typeface="Arial"/>
                <a:cs typeface="Arial"/>
              </a:rPr>
              <a:t>Home networking</a:t>
            </a:r>
          </a:p>
          <a:p>
            <a:pPr>
              <a:lnSpc>
                <a:spcPts val="1090"/>
              </a:lnSpc>
            </a:pPr>
            <a:endParaRPr lang="en-CA" sz="796" spc="-10">
              <a:solidFill>
                <a:srgbClr val="548279"/>
              </a:solidFill>
              <a:latin typeface="Arial"/>
              <a:cs typeface="Arial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5702300" y="3276600"/>
            <a:ext cx="1092200" cy="177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lang="en-CA" sz="796" spc="-10">
                <a:solidFill>
                  <a:srgbClr val="548279"/>
                </a:solidFill>
                <a:latin typeface="Arial"/>
                <a:cs typeface="Arial"/>
              </a:rPr>
              <a:t>Gypsum Partitions</a:t>
            </a:r>
          </a:p>
          <a:p>
            <a:pPr>
              <a:lnSpc>
                <a:spcPts val="1090"/>
              </a:lnSpc>
            </a:pPr>
            <a:endParaRPr lang="en-CA" sz="796" spc="-10">
              <a:solidFill>
                <a:srgbClr val="548279"/>
              </a:solidFill>
              <a:latin typeface="Arial"/>
              <a:cs typeface="Arial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2146300" y="3492500"/>
            <a:ext cx="635000" cy="177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lang="en-CA" sz="796" spc="-10">
                <a:solidFill>
                  <a:srgbClr val="548279"/>
                </a:solidFill>
                <a:latin typeface="Arial"/>
                <a:cs typeface="Arial"/>
              </a:rPr>
              <a:t>polishing</a:t>
            </a:r>
          </a:p>
          <a:p>
            <a:pPr>
              <a:lnSpc>
                <a:spcPts val="1090"/>
              </a:lnSpc>
            </a:pPr>
            <a:endParaRPr lang="en-CA" sz="796" spc="-10">
              <a:solidFill>
                <a:srgbClr val="548279"/>
              </a:solidFill>
              <a:latin typeface="Arial"/>
              <a:cs typeface="Arial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3340100" y="3492500"/>
            <a:ext cx="1181100" cy="177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lang="en-CA" sz="796" spc="-10">
                <a:solidFill>
                  <a:srgbClr val="548279"/>
                </a:solidFill>
                <a:latin typeface="Arial"/>
                <a:cs typeface="Arial"/>
              </a:rPr>
              <a:t>Protection solutions</a:t>
            </a:r>
          </a:p>
          <a:p>
            <a:pPr>
              <a:lnSpc>
                <a:spcPts val="1090"/>
              </a:lnSpc>
            </a:pPr>
            <a:endParaRPr lang="en-CA" sz="796" spc="-10">
              <a:solidFill>
                <a:srgbClr val="548279"/>
              </a:solidFill>
              <a:latin typeface="Arial"/>
              <a:cs typeface="Arial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4546600" y="3492500"/>
            <a:ext cx="647700" cy="177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lang="en-CA" sz="796" spc="-10">
                <a:solidFill>
                  <a:srgbClr val="548279"/>
                </a:solidFill>
                <a:latin typeface="Arial"/>
                <a:cs typeface="Arial"/>
              </a:rPr>
              <a:t>Telecoms</a:t>
            </a:r>
          </a:p>
          <a:p>
            <a:pPr>
              <a:lnSpc>
                <a:spcPts val="1090"/>
              </a:lnSpc>
            </a:pPr>
            <a:endParaRPr lang="en-CA" sz="796" spc="-10">
              <a:solidFill>
                <a:srgbClr val="548279"/>
              </a:solidFill>
              <a:latin typeface="Arial"/>
              <a:cs typeface="Arial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5702300" y="3492500"/>
            <a:ext cx="965200" cy="177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lang="en-CA" sz="796" spc="-10">
                <a:solidFill>
                  <a:srgbClr val="548279"/>
                </a:solidFill>
                <a:latin typeface="Arial"/>
                <a:cs typeface="Arial"/>
              </a:rPr>
              <a:t>Parquet / Wood</a:t>
            </a:r>
          </a:p>
          <a:p>
            <a:pPr>
              <a:lnSpc>
                <a:spcPts val="1090"/>
              </a:lnSpc>
            </a:pPr>
            <a:endParaRPr lang="en-CA" sz="796" spc="-10">
              <a:solidFill>
                <a:srgbClr val="548279"/>
              </a:solidFill>
              <a:latin typeface="Arial"/>
              <a:cs typeface="Arial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2146300" y="3708400"/>
            <a:ext cx="736600" cy="177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lang="en-CA" sz="796" spc="-10">
                <a:solidFill>
                  <a:srgbClr val="548279"/>
                </a:solidFill>
                <a:latin typeface="Arial"/>
                <a:cs typeface="Arial"/>
              </a:rPr>
              <a:t>Lacquering</a:t>
            </a:r>
          </a:p>
          <a:p>
            <a:pPr>
              <a:lnSpc>
                <a:spcPts val="1090"/>
              </a:lnSpc>
            </a:pPr>
            <a:endParaRPr lang="en-CA" sz="796" spc="-10">
              <a:solidFill>
                <a:srgbClr val="548279"/>
              </a:solidFill>
              <a:latin typeface="Arial"/>
              <a:cs typeface="Arial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3340100" y="3708400"/>
            <a:ext cx="927100" cy="177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lang="en-CA" sz="796" spc="-10">
                <a:solidFill>
                  <a:srgbClr val="548279"/>
                </a:solidFill>
                <a:latin typeface="Arial"/>
                <a:cs typeface="Arial"/>
              </a:rPr>
              <a:t>Stone masonry</a:t>
            </a:r>
          </a:p>
          <a:p>
            <a:pPr>
              <a:lnSpc>
                <a:spcPts val="1090"/>
              </a:lnSpc>
            </a:pPr>
            <a:endParaRPr lang="en-CA" sz="796" spc="-10">
              <a:solidFill>
                <a:srgbClr val="548279"/>
              </a:solidFill>
              <a:latin typeface="Arial"/>
              <a:cs typeface="Arial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4546600" y="3708400"/>
            <a:ext cx="660400" cy="177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lang="en-CA" sz="796" spc="-10">
                <a:solidFill>
                  <a:srgbClr val="548279"/>
                </a:solidFill>
                <a:latin typeface="Arial"/>
                <a:cs typeface="Arial"/>
              </a:rPr>
              <a:t>Plumbing</a:t>
            </a:r>
          </a:p>
          <a:p>
            <a:pPr>
              <a:lnSpc>
                <a:spcPts val="1090"/>
              </a:lnSpc>
            </a:pPr>
            <a:endParaRPr lang="en-CA" sz="796" spc="-10">
              <a:solidFill>
                <a:srgbClr val="548279"/>
              </a:solidFill>
              <a:latin typeface="Arial"/>
              <a:cs typeface="Arial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5765800" y="3708400"/>
            <a:ext cx="508000" cy="177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lang="en-CA" sz="796" spc="-10">
                <a:solidFill>
                  <a:srgbClr val="548279"/>
                </a:solidFill>
                <a:latin typeface="Arial"/>
                <a:cs typeface="Arial"/>
              </a:rPr>
              <a:t>ooring</a:t>
            </a:r>
          </a:p>
          <a:p>
            <a:pPr>
              <a:lnSpc>
                <a:spcPts val="1090"/>
              </a:lnSpc>
            </a:pPr>
            <a:endParaRPr lang="en-CA" sz="796" spc="-10">
              <a:solidFill>
                <a:srgbClr val="548279"/>
              </a:solidFill>
              <a:latin typeface="Arial"/>
              <a:cs typeface="Arial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2146300" y="3924300"/>
            <a:ext cx="749300" cy="177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lang="en-CA" sz="796" spc="-10">
                <a:solidFill>
                  <a:srgbClr val="548279"/>
                </a:solidFill>
                <a:latin typeface="Arial"/>
                <a:cs typeface="Arial"/>
              </a:rPr>
              <a:t>Stone tiling</a:t>
            </a:r>
          </a:p>
          <a:p>
            <a:pPr>
              <a:lnSpc>
                <a:spcPts val="1090"/>
              </a:lnSpc>
            </a:pPr>
            <a:endParaRPr lang="en-CA" sz="796" spc="-10">
              <a:solidFill>
                <a:srgbClr val="548279"/>
              </a:solidFill>
              <a:latin typeface="Arial"/>
              <a:cs typeface="Arial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3340100" y="3924300"/>
            <a:ext cx="889000" cy="177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lang="en-CA" sz="796">
                <a:solidFill>
                  <a:srgbClr val="548279"/>
                </a:solidFill>
                <a:latin typeface="Arial"/>
                <a:cs typeface="Arial"/>
              </a:rPr>
              <a:t>Wood  ooring</a:t>
            </a:r>
          </a:p>
          <a:p>
            <a:pPr>
              <a:lnSpc>
                <a:spcPts val="1090"/>
              </a:lnSpc>
            </a:pPr>
            <a:endParaRPr lang="en-CA" sz="796">
              <a:solidFill>
                <a:srgbClr val="548279"/>
              </a:solidFill>
              <a:latin typeface="Arial"/>
              <a:cs typeface="Arial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4546600" y="3924300"/>
            <a:ext cx="558800" cy="177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lang="en-CA" sz="796">
                <a:solidFill>
                  <a:srgbClr val="548279"/>
                </a:solidFill>
                <a:latin typeface="Arial"/>
                <a:cs typeface="Arial"/>
              </a:rPr>
              <a:t>Roo ng</a:t>
            </a:r>
          </a:p>
          <a:p>
            <a:pPr>
              <a:lnSpc>
                <a:spcPts val="1090"/>
              </a:lnSpc>
            </a:pPr>
            <a:endParaRPr lang="en-CA" sz="796">
              <a:solidFill>
                <a:srgbClr val="548279"/>
              </a:solidFill>
              <a:latin typeface="Arial"/>
              <a:cs typeface="Arial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5702300" y="3924300"/>
            <a:ext cx="800100" cy="177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lang="en-CA" sz="796" spc="-10">
                <a:solidFill>
                  <a:srgbClr val="548279"/>
                </a:solidFill>
                <a:latin typeface="Arial"/>
                <a:cs typeface="Arial"/>
              </a:rPr>
              <a:t>Landscaping</a:t>
            </a:r>
          </a:p>
          <a:p>
            <a:pPr>
              <a:lnSpc>
                <a:spcPts val="1090"/>
              </a:lnSpc>
            </a:pPr>
            <a:endParaRPr lang="en-CA" sz="796" spc="-10">
              <a:solidFill>
                <a:srgbClr val="548279"/>
              </a:solidFill>
              <a:latin typeface="Arial"/>
              <a:cs typeface="Arial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2146300" y="4127500"/>
            <a:ext cx="889000" cy="203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lang="en-CA" sz="796" spc="-10">
                <a:solidFill>
                  <a:srgbClr val="548279"/>
                </a:solidFill>
                <a:latin typeface="Arial"/>
                <a:cs typeface="Arial"/>
              </a:rPr>
              <a:t>Wall Covering</a:t>
            </a:r>
          </a:p>
          <a:p>
            <a:pPr>
              <a:lnSpc>
                <a:spcPts val="1090"/>
              </a:lnSpc>
            </a:pPr>
            <a:endParaRPr lang="en-CA" sz="796" spc="-10">
              <a:solidFill>
                <a:srgbClr val="548279"/>
              </a:solidFill>
              <a:latin typeface="Arial"/>
              <a:cs typeface="Arial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3340100" y="4152900"/>
            <a:ext cx="774700" cy="177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lang="en-CA" sz="796" spc="-10">
                <a:solidFill>
                  <a:srgbClr val="548279"/>
                </a:solidFill>
                <a:latin typeface="Arial"/>
                <a:cs typeface="Arial"/>
              </a:rPr>
              <a:t>Metal works</a:t>
            </a:r>
          </a:p>
          <a:p>
            <a:pPr>
              <a:lnSpc>
                <a:spcPts val="1090"/>
              </a:lnSpc>
            </a:pPr>
            <a:endParaRPr lang="en-CA" sz="796" spc="-10">
              <a:solidFill>
                <a:srgbClr val="548279"/>
              </a:solidFill>
              <a:latin typeface="Arial"/>
              <a:cs typeface="Arial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4546600" y="4152900"/>
            <a:ext cx="977900" cy="177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lang="en-CA" sz="796" spc="-10">
                <a:solidFill>
                  <a:srgbClr val="548279"/>
                </a:solidFill>
                <a:latin typeface="Arial"/>
                <a:cs typeface="Arial"/>
              </a:rPr>
              <a:t>Structural works</a:t>
            </a:r>
          </a:p>
          <a:p>
            <a:pPr>
              <a:lnSpc>
                <a:spcPts val="1090"/>
              </a:lnSpc>
            </a:pPr>
            <a:endParaRPr lang="en-CA" sz="796" spc="-10">
              <a:solidFill>
                <a:srgbClr val="548279"/>
              </a:solidFill>
              <a:latin typeface="Arial"/>
              <a:cs typeface="Arial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5702300" y="4152900"/>
            <a:ext cx="571500" cy="177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lang="en-CA" sz="796" spc="-10">
                <a:solidFill>
                  <a:srgbClr val="548279"/>
                </a:solidFill>
                <a:latin typeface="Arial"/>
                <a:cs typeface="Arial"/>
              </a:rPr>
              <a:t>Designs</a:t>
            </a:r>
          </a:p>
          <a:p>
            <a:pPr>
              <a:lnSpc>
                <a:spcPts val="1090"/>
              </a:lnSpc>
            </a:pPr>
            <a:endParaRPr lang="en-CA" sz="796" spc="-10">
              <a:solidFill>
                <a:srgbClr val="548279"/>
              </a:solidFill>
              <a:latin typeface="Arial"/>
              <a:cs typeface="Arial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4546600" y="4368800"/>
            <a:ext cx="635000" cy="177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lang="en-CA" sz="796" spc="-10">
                <a:solidFill>
                  <a:srgbClr val="548279"/>
                </a:solidFill>
                <a:latin typeface="Arial"/>
                <a:cs typeface="Arial"/>
              </a:rPr>
              <a:t>Windows</a:t>
            </a:r>
          </a:p>
          <a:p>
            <a:pPr>
              <a:lnSpc>
                <a:spcPts val="1090"/>
              </a:lnSpc>
            </a:pPr>
            <a:endParaRPr lang="en-CA" sz="796" spc="-10">
              <a:solidFill>
                <a:srgbClr val="548279"/>
              </a:solidFill>
              <a:latin typeface="Arial"/>
              <a:cs typeface="Arial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5702300" y="4368800"/>
            <a:ext cx="596900" cy="177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lang="en-CA" sz="796" spc="-10">
                <a:solidFill>
                  <a:srgbClr val="548279"/>
                </a:solidFill>
                <a:latin typeface="Arial"/>
                <a:cs typeface="Arial"/>
              </a:rPr>
              <a:t>Pergolas</a:t>
            </a:r>
          </a:p>
          <a:p>
            <a:pPr>
              <a:lnSpc>
                <a:spcPts val="1090"/>
              </a:lnSpc>
            </a:pPr>
            <a:endParaRPr lang="en-CA" sz="796" spc="-10">
              <a:solidFill>
                <a:srgbClr val="548279"/>
              </a:solidFill>
              <a:latin typeface="Arial"/>
              <a:cs typeface="Arial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3340100" y="4584700"/>
            <a:ext cx="914400" cy="177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lang="en-CA" sz="796" spc="-10">
                <a:solidFill>
                  <a:srgbClr val="000000"/>
                </a:solidFill>
                <a:latin typeface="Arial"/>
                <a:cs typeface="Arial"/>
              </a:rPr>
              <a:t>SOFT - WORKS</a:t>
            </a:r>
          </a:p>
          <a:p>
            <a:pPr>
              <a:lnSpc>
                <a:spcPts val="1090"/>
              </a:lnSpc>
            </a:pPr>
            <a:endParaRPr lang="en-CA" sz="796" spc="-1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4546600" y="4584700"/>
            <a:ext cx="990600" cy="177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lang="en-CA" sz="796" spc="-10">
                <a:solidFill>
                  <a:srgbClr val="548279"/>
                </a:solidFill>
                <a:latin typeface="Arial"/>
                <a:cs typeface="Arial"/>
              </a:rPr>
              <a:t>Automatic gates</a:t>
            </a:r>
          </a:p>
          <a:p>
            <a:pPr>
              <a:lnSpc>
                <a:spcPts val="1090"/>
              </a:lnSpc>
            </a:pPr>
            <a:endParaRPr lang="en-CA" sz="796" spc="-10">
              <a:solidFill>
                <a:srgbClr val="548279"/>
              </a:solidFill>
              <a:latin typeface="Arial"/>
              <a:cs typeface="Arial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5702300" y="4584700"/>
            <a:ext cx="546100" cy="177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lang="en-CA" sz="796" spc="-10">
                <a:solidFill>
                  <a:srgbClr val="548279"/>
                </a:solidFill>
                <a:latin typeface="Arial"/>
                <a:cs typeface="Arial"/>
              </a:rPr>
              <a:t>Gazebo</a:t>
            </a:r>
          </a:p>
          <a:p>
            <a:pPr>
              <a:lnSpc>
                <a:spcPts val="1090"/>
              </a:lnSpc>
            </a:pPr>
            <a:endParaRPr lang="en-CA" sz="796" spc="-10">
              <a:solidFill>
                <a:srgbClr val="548279"/>
              </a:solidFill>
              <a:latin typeface="Arial"/>
              <a:cs typeface="Arial"/>
            </a:endParaRPr>
          </a:p>
        </p:txBody>
      </p:sp>
      <p:sp>
        <p:nvSpPr>
          <p:cNvPr id="51" name="TextBox 51"/>
          <p:cNvSpPr txBox="1"/>
          <p:nvPr/>
        </p:nvSpPr>
        <p:spPr>
          <a:xfrm>
            <a:off x="3340100" y="4800600"/>
            <a:ext cx="863600" cy="177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lang="en-CA" sz="796">
                <a:solidFill>
                  <a:srgbClr val="548279"/>
                </a:solidFill>
                <a:latin typeface="Arial"/>
                <a:cs typeface="Arial"/>
              </a:rPr>
              <a:t>Curtain  tting</a:t>
            </a:r>
          </a:p>
          <a:p>
            <a:pPr>
              <a:lnSpc>
                <a:spcPts val="1090"/>
              </a:lnSpc>
            </a:pPr>
            <a:endParaRPr lang="en-CA" sz="796">
              <a:solidFill>
                <a:srgbClr val="548279"/>
              </a:solidFill>
              <a:latin typeface="Arial"/>
              <a:cs typeface="Arial"/>
            </a:endParaRPr>
          </a:p>
        </p:txBody>
      </p:sp>
      <p:sp>
        <p:nvSpPr>
          <p:cNvPr id="52" name="TextBox 52"/>
          <p:cNvSpPr txBox="1"/>
          <p:nvPr/>
        </p:nvSpPr>
        <p:spPr>
          <a:xfrm>
            <a:off x="5702300" y="4800600"/>
            <a:ext cx="952500" cy="177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lang="en-CA" sz="796" spc="-10">
                <a:solidFill>
                  <a:srgbClr val="548279"/>
                </a:solidFill>
                <a:latin typeface="Arial"/>
                <a:cs typeface="Arial"/>
              </a:rPr>
              <a:t>Steel Structures</a:t>
            </a:r>
          </a:p>
          <a:p>
            <a:pPr>
              <a:lnSpc>
                <a:spcPts val="1090"/>
              </a:lnSpc>
            </a:pPr>
            <a:endParaRPr lang="en-CA" sz="796" spc="-10">
              <a:solidFill>
                <a:srgbClr val="548279"/>
              </a:solidFill>
              <a:latin typeface="Arial"/>
              <a:cs typeface="Arial"/>
            </a:endParaRPr>
          </a:p>
        </p:txBody>
      </p:sp>
      <p:sp>
        <p:nvSpPr>
          <p:cNvPr id="53" name="TextBox 53"/>
          <p:cNvSpPr txBox="1"/>
          <p:nvPr/>
        </p:nvSpPr>
        <p:spPr>
          <a:xfrm>
            <a:off x="3340100" y="5016500"/>
            <a:ext cx="939800" cy="177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lang="en-CA" sz="796" spc="-10">
                <a:solidFill>
                  <a:srgbClr val="548279"/>
                </a:solidFill>
                <a:latin typeface="Arial"/>
                <a:cs typeface="Arial"/>
              </a:rPr>
              <a:t>Curtain making</a:t>
            </a:r>
          </a:p>
          <a:p>
            <a:pPr>
              <a:lnSpc>
                <a:spcPts val="1090"/>
              </a:lnSpc>
            </a:pPr>
            <a:endParaRPr lang="en-CA" sz="796" spc="-10">
              <a:solidFill>
                <a:srgbClr val="548279"/>
              </a:solidFill>
              <a:latin typeface="Arial"/>
              <a:cs typeface="Arial"/>
            </a:endParaRPr>
          </a:p>
        </p:txBody>
      </p:sp>
      <p:sp>
        <p:nvSpPr>
          <p:cNvPr id="54" name="TextBox 54"/>
          <p:cNvSpPr txBox="1"/>
          <p:nvPr/>
        </p:nvSpPr>
        <p:spPr>
          <a:xfrm>
            <a:off x="5702300" y="5016500"/>
            <a:ext cx="825500" cy="177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lang="en-CA" sz="796" spc="-10">
                <a:solidFill>
                  <a:srgbClr val="548279"/>
                </a:solidFill>
                <a:latin typeface="Arial"/>
                <a:cs typeface="Arial"/>
              </a:rPr>
              <a:t>Construction</a:t>
            </a:r>
          </a:p>
          <a:p>
            <a:pPr>
              <a:lnSpc>
                <a:spcPts val="1090"/>
              </a:lnSpc>
            </a:pPr>
            <a:endParaRPr lang="en-CA" sz="796" spc="-10">
              <a:solidFill>
                <a:srgbClr val="548279"/>
              </a:solidFill>
              <a:latin typeface="Arial"/>
              <a:cs typeface="Arial"/>
            </a:endParaRPr>
          </a:p>
        </p:txBody>
      </p:sp>
      <p:sp>
        <p:nvSpPr>
          <p:cNvPr id="55" name="TextBox 55"/>
          <p:cNvSpPr txBox="1"/>
          <p:nvPr/>
        </p:nvSpPr>
        <p:spPr>
          <a:xfrm>
            <a:off x="3340100" y="5245100"/>
            <a:ext cx="723900" cy="177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lang="en-CA" sz="796" spc="-10">
                <a:solidFill>
                  <a:srgbClr val="548279"/>
                </a:solidFill>
                <a:latin typeface="Arial"/>
                <a:cs typeface="Arial"/>
              </a:rPr>
              <a:t>Upholstery</a:t>
            </a:r>
          </a:p>
          <a:p>
            <a:pPr>
              <a:lnSpc>
                <a:spcPts val="1090"/>
              </a:lnSpc>
            </a:pPr>
            <a:endParaRPr lang="en-CA" sz="796" spc="-10">
              <a:solidFill>
                <a:srgbClr val="548279"/>
              </a:solidFill>
              <a:latin typeface="Arial"/>
              <a:cs typeface="Arial"/>
            </a:endParaRPr>
          </a:p>
        </p:txBody>
      </p:sp>
      <p:sp>
        <p:nvSpPr>
          <p:cNvPr id="56" name="TextBox 56"/>
          <p:cNvSpPr txBox="1"/>
          <p:nvPr/>
        </p:nvSpPr>
        <p:spPr>
          <a:xfrm>
            <a:off x="5702300" y="5245100"/>
            <a:ext cx="533400" cy="177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lang="en-CA" sz="796" spc="-10">
                <a:solidFill>
                  <a:srgbClr val="548279"/>
                </a:solidFill>
                <a:latin typeface="Arial"/>
                <a:cs typeface="Arial"/>
              </a:rPr>
              <a:t>Service</a:t>
            </a:r>
          </a:p>
          <a:p>
            <a:pPr>
              <a:lnSpc>
                <a:spcPts val="1090"/>
              </a:lnSpc>
            </a:pPr>
            <a:endParaRPr lang="en-CA" sz="796" spc="-10">
              <a:solidFill>
                <a:srgbClr val="548279"/>
              </a:solidFill>
              <a:latin typeface="Arial"/>
              <a:cs typeface="Arial"/>
            </a:endParaRPr>
          </a:p>
        </p:txBody>
      </p:sp>
      <p:sp>
        <p:nvSpPr>
          <p:cNvPr id="57" name="TextBox 57"/>
          <p:cNvSpPr txBox="1"/>
          <p:nvPr/>
        </p:nvSpPr>
        <p:spPr>
          <a:xfrm>
            <a:off x="3340100" y="5461000"/>
            <a:ext cx="736600" cy="177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lang="en-CA" sz="796" spc="-10">
                <a:solidFill>
                  <a:srgbClr val="548279"/>
                </a:solidFill>
                <a:latin typeface="Arial"/>
                <a:cs typeface="Arial"/>
              </a:rPr>
              <a:t>Visitor Sofa</a:t>
            </a:r>
          </a:p>
          <a:p>
            <a:pPr>
              <a:lnSpc>
                <a:spcPts val="1090"/>
              </a:lnSpc>
            </a:pPr>
            <a:endParaRPr lang="en-CA" sz="796" spc="-10">
              <a:solidFill>
                <a:srgbClr val="548279"/>
              </a:solidFill>
              <a:latin typeface="Arial"/>
              <a:cs typeface="Arial"/>
            </a:endParaRPr>
          </a:p>
        </p:txBody>
      </p:sp>
      <p:sp>
        <p:nvSpPr>
          <p:cNvPr id="58" name="TextBox 58"/>
          <p:cNvSpPr txBox="1"/>
          <p:nvPr/>
        </p:nvSpPr>
        <p:spPr>
          <a:xfrm>
            <a:off x="5702300" y="5461000"/>
            <a:ext cx="1003300" cy="177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lang="en-CA" sz="796" spc="-10">
                <a:solidFill>
                  <a:srgbClr val="548279"/>
                </a:solidFill>
                <a:latin typeface="Arial"/>
                <a:cs typeface="Arial"/>
              </a:rPr>
              <a:t>Swimming Pools</a:t>
            </a:r>
          </a:p>
          <a:p>
            <a:pPr>
              <a:lnSpc>
                <a:spcPts val="1090"/>
              </a:lnSpc>
            </a:pPr>
            <a:endParaRPr lang="en-CA" sz="796" spc="-10">
              <a:solidFill>
                <a:srgbClr val="548279"/>
              </a:solidFill>
              <a:latin typeface="Arial"/>
              <a:cs typeface="Arial"/>
            </a:endParaRPr>
          </a:p>
        </p:txBody>
      </p:sp>
      <p:sp>
        <p:nvSpPr>
          <p:cNvPr id="59" name="TextBox 59"/>
          <p:cNvSpPr txBox="1"/>
          <p:nvPr/>
        </p:nvSpPr>
        <p:spPr>
          <a:xfrm>
            <a:off x="3340100" y="5676900"/>
            <a:ext cx="800100" cy="177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lang="en-CA" sz="796" spc="-10">
                <a:solidFill>
                  <a:srgbClr val="548279"/>
                </a:solidFill>
                <a:latin typeface="Arial"/>
                <a:cs typeface="Arial"/>
              </a:rPr>
              <a:t>Lounge Sofa</a:t>
            </a:r>
          </a:p>
          <a:p>
            <a:pPr>
              <a:lnSpc>
                <a:spcPts val="1090"/>
              </a:lnSpc>
            </a:pPr>
            <a:endParaRPr lang="en-CA" sz="796" spc="-10">
              <a:solidFill>
                <a:srgbClr val="548279"/>
              </a:solidFill>
              <a:latin typeface="Arial"/>
              <a:cs typeface="Arial"/>
            </a:endParaRPr>
          </a:p>
        </p:txBody>
      </p:sp>
      <p:sp>
        <p:nvSpPr>
          <p:cNvPr id="60" name="TextBox 60"/>
          <p:cNvSpPr txBox="1"/>
          <p:nvPr/>
        </p:nvSpPr>
        <p:spPr>
          <a:xfrm>
            <a:off x="5702300" y="5676900"/>
            <a:ext cx="800100" cy="177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lang="en-CA" sz="796" spc="-10">
                <a:solidFill>
                  <a:srgbClr val="548279"/>
                </a:solidFill>
                <a:latin typeface="Arial"/>
                <a:cs typeface="Arial"/>
              </a:rPr>
              <a:t>Foundations</a:t>
            </a:r>
          </a:p>
          <a:p>
            <a:pPr>
              <a:lnSpc>
                <a:spcPts val="1090"/>
              </a:lnSpc>
            </a:pPr>
            <a:endParaRPr lang="en-CA" sz="796" spc="-10">
              <a:solidFill>
                <a:srgbClr val="548279"/>
              </a:solidFill>
              <a:latin typeface="Arial"/>
              <a:cs typeface="Arial"/>
            </a:endParaRPr>
          </a:p>
        </p:txBody>
      </p:sp>
      <p:sp>
        <p:nvSpPr>
          <p:cNvPr id="61" name="TextBox 61"/>
          <p:cNvSpPr txBox="1"/>
          <p:nvPr/>
        </p:nvSpPr>
        <p:spPr>
          <a:xfrm>
            <a:off x="3340100" y="5892800"/>
            <a:ext cx="1041400" cy="177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lang="en-CA" sz="796" spc="-10">
                <a:solidFill>
                  <a:srgbClr val="548279"/>
                </a:solidFill>
                <a:latin typeface="Arial"/>
                <a:cs typeface="Arial"/>
              </a:rPr>
              <a:t>Refurbishment of</a:t>
            </a:r>
          </a:p>
          <a:p>
            <a:pPr>
              <a:lnSpc>
                <a:spcPts val="1090"/>
              </a:lnSpc>
            </a:pPr>
            <a:endParaRPr lang="en-CA" sz="796" spc="-10">
              <a:solidFill>
                <a:srgbClr val="548279"/>
              </a:solidFill>
              <a:latin typeface="Arial"/>
              <a:cs typeface="Arial"/>
            </a:endParaRPr>
          </a:p>
        </p:txBody>
      </p:sp>
      <p:sp>
        <p:nvSpPr>
          <p:cNvPr id="62" name="TextBox 62"/>
          <p:cNvSpPr txBox="1"/>
          <p:nvPr/>
        </p:nvSpPr>
        <p:spPr>
          <a:xfrm>
            <a:off x="5702300" y="5892800"/>
            <a:ext cx="876300" cy="177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lang="en-CA" sz="796" spc="-10">
                <a:solidFill>
                  <a:srgbClr val="548279"/>
                </a:solidFill>
                <a:latin typeface="Arial"/>
                <a:cs typeface="Arial"/>
              </a:rPr>
              <a:t>Ground works</a:t>
            </a:r>
          </a:p>
          <a:p>
            <a:pPr>
              <a:lnSpc>
                <a:spcPts val="1090"/>
              </a:lnSpc>
            </a:pPr>
            <a:endParaRPr lang="en-CA" sz="796" spc="-10">
              <a:solidFill>
                <a:srgbClr val="548279"/>
              </a:solidFill>
              <a:latin typeface="Arial"/>
              <a:cs typeface="Arial"/>
            </a:endParaRPr>
          </a:p>
        </p:txBody>
      </p:sp>
      <p:sp>
        <p:nvSpPr>
          <p:cNvPr id="63" name="TextBox 63"/>
          <p:cNvSpPr txBox="1"/>
          <p:nvPr/>
        </p:nvSpPr>
        <p:spPr>
          <a:xfrm>
            <a:off x="3340100" y="6108700"/>
            <a:ext cx="863600" cy="177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lang="en-CA" sz="796" spc="-10">
                <a:solidFill>
                  <a:srgbClr val="548279"/>
                </a:solidFill>
                <a:latin typeface="Arial"/>
                <a:cs typeface="Arial"/>
              </a:rPr>
              <a:t>Fabrics etc on</a:t>
            </a:r>
          </a:p>
          <a:p>
            <a:pPr>
              <a:lnSpc>
                <a:spcPts val="1090"/>
              </a:lnSpc>
            </a:pPr>
            <a:endParaRPr lang="en-CA" sz="796" spc="-10">
              <a:solidFill>
                <a:srgbClr val="548279"/>
              </a:solidFill>
              <a:latin typeface="Arial"/>
              <a:cs typeface="Arial"/>
            </a:endParaRPr>
          </a:p>
        </p:txBody>
      </p:sp>
      <p:sp>
        <p:nvSpPr>
          <p:cNvPr id="64" name="TextBox 64"/>
          <p:cNvSpPr txBox="1"/>
          <p:nvPr/>
        </p:nvSpPr>
        <p:spPr>
          <a:xfrm>
            <a:off x="5702300" y="6108700"/>
            <a:ext cx="723900" cy="177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lang="en-CA" sz="796" spc="-10">
                <a:solidFill>
                  <a:srgbClr val="548279"/>
                </a:solidFill>
                <a:latin typeface="Arial"/>
                <a:cs typeface="Arial"/>
              </a:rPr>
              <a:t>Bricklaying</a:t>
            </a:r>
          </a:p>
          <a:p>
            <a:pPr>
              <a:lnSpc>
                <a:spcPts val="1090"/>
              </a:lnSpc>
            </a:pPr>
            <a:endParaRPr lang="en-CA" sz="796" spc="-10">
              <a:solidFill>
                <a:srgbClr val="548279"/>
              </a:solidFill>
              <a:latin typeface="Arial"/>
              <a:cs typeface="Arial"/>
            </a:endParaRPr>
          </a:p>
        </p:txBody>
      </p:sp>
      <p:sp>
        <p:nvSpPr>
          <p:cNvPr id="65" name="TextBox 65"/>
          <p:cNvSpPr txBox="1"/>
          <p:nvPr/>
        </p:nvSpPr>
        <p:spPr>
          <a:xfrm>
            <a:off x="3340100" y="6324600"/>
            <a:ext cx="635000" cy="177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lang="en-CA" sz="796" spc="-10">
                <a:solidFill>
                  <a:srgbClr val="548279"/>
                </a:solidFill>
                <a:latin typeface="Arial"/>
                <a:cs typeface="Arial"/>
              </a:rPr>
              <a:t>furniture.</a:t>
            </a:r>
          </a:p>
          <a:p>
            <a:pPr>
              <a:lnSpc>
                <a:spcPts val="1090"/>
              </a:lnSpc>
            </a:pPr>
            <a:endParaRPr lang="en-CA" sz="796" spc="-10">
              <a:solidFill>
                <a:srgbClr val="548279"/>
              </a:solidFill>
              <a:latin typeface="Arial"/>
              <a:cs typeface="Arial"/>
            </a:endParaRPr>
          </a:p>
        </p:txBody>
      </p:sp>
      <p:sp>
        <p:nvSpPr>
          <p:cNvPr id="66" name="TextBox 66"/>
          <p:cNvSpPr txBox="1"/>
          <p:nvPr/>
        </p:nvSpPr>
        <p:spPr>
          <a:xfrm>
            <a:off x="5702300" y="6324600"/>
            <a:ext cx="673100" cy="177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lang="en-CA" sz="796" spc="-10">
                <a:solidFill>
                  <a:srgbClr val="548279"/>
                </a:solidFill>
                <a:latin typeface="Arial"/>
                <a:cs typeface="Arial"/>
              </a:rPr>
              <a:t>Plastering</a:t>
            </a:r>
          </a:p>
          <a:p>
            <a:pPr>
              <a:lnSpc>
                <a:spcPts val="1090"/>
              </a:lnSpc>
            </a:pPr>
            <a:endParaRPr lang="en-CA" sz="796" spc="-10">
              <a:solidFill>
                <a:srgbClr val="548279"/>
              </a:solidFill>
              <a:latin typeface="Arial"/>
              <a:cs typeface="Arial"/>
            </a:endParaRPr>
          </a:p>
        </p:txBody>
      </p:sp>
      <p:sp>
        <p:nvSpPr>
          <p:cNvPr id="67" name="TextBox 67"/>
          <p:cNvSpPr txBox="1"/>
          <p:nvPr/>
        </p:nvSpPr>
        <p:spPr>
          <a:xfrm>
            <a:off x="965200" y="6578600"/>
            <a:ext cx="22860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lang="en-CA" sz="1128">
                <a:solidFill>
                  <a:srgbClr val="FFFFFF"/>
                </a:solidFill>
                <a:latin typeface="Arial"/>
                <a:cs typeface="Arial"/>
              </a:rPr>
              <a:t>All services are provided directly by</a:t>
            </a:r>
          </a:p>
          <a:p>
            <a:pPr>
              <a:lnSpc>
                <a:spcPts val="1495"/>
              </a:lnSpc>
            </a:pPr>
            <a:endParaRPr lang="en-CA" sz="1128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8" name="TextBox 68"/>
          <p:cNvSpPr txBox="1"/>
          <p:nvPr/>
        </p:nvSpPr>
        <p:spPr>
          <a:xfrm>
            <a:off x="3898900" y="6565900"/>
            <a:ext cx="1737912" cy="37247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lang="en-CA" sz="1228" spc="-10" dirty="0">
                <a:solidFill>
                  <a:schemeClr val="bg1"/>
                </a:solidFill>
                <a:latin typeface="Arial"/>
                <a:cs typeface="Arial"/>
              </a:rPr>
              <a:t>MAF   Technical Services</a:t>
            </a:r>
          </a:p>
          <a:p>
            <a:pPr>
              <a:lnSpc>
                <a:spcPts val="1495"/>
              </a:lnSpc>
            </a:pPr>
            <a:endParaRPr lang="en-CA" sz="1228" spc="-1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69" name="TextBox 69"/>
          <p:cNvSpPr txBox="1"/>
          <p:nvPr/>
        </p:nvSpPr>
        <p:spPr>
          <a:xfrm>
            <a:off x="5715000" y="6588100"/>
            <a:ext cx="318036" cy="37247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lang="en-CA" sz="1228" spc="-30" dirty="0">
                <a:solidFill>
                  <a:schemeClr val="bg1"/>
                </a:solidFill>
                <a:latin typeface="Arial"/>
                <a:cs typeface="Arial"/>
              </a:rPr>
              <a:t>LLC.</a:t>
            </a:r>
          </a:p>
          <a:p>
            <a:pPr>
              <a:lnSpc>
                <a:spcPts val="1495"/>
              </a:lnSpc>
            </a:pPr>
            <a:endParaRPr lang="en-CA" sz="1228" spc="-3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0" name="TextBox 70"/>
          <p:cNvSpPr txBox="1"/>
          <p:nvPr/>
        </p:nvSpPr>
        <p:spPr>
          <a:xfrm>
            <a:off x="965200" y="6781800"/>
            <a:ext cx="2184400" cy="203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20"/>
              </a:lnSpc>
            </a:pPr>
            <a:r>
              <a:rPr lang="en-CA" sz="1049" spc="-20">
                <a:solidFill>
                  <a:srgbClr val="800000"/>
                </a:solidFill>
                <a:latin typeface="Arial"/>
                <a:cs typeface="Arial"/>
              </a:rPr>
              <a:t>INTERIOR DESIGN &amp; DECOR DIVN.</a:t>
            </a:r>
          </a:p>
          <a:p>
            <a:pPr>
              <a:lnSpc>
                <a:spcPts val="1320"/>
              </a:lnSpc>
            </a:pPr>
            <a:endParaRPr lang="en-CA" sz="1049" spc="-2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71" name="TextBox 71"/>
          <p:cNvSpPr txBox="1"/>
          <p:nvPr/>
        </p:nvSpPr>
        <p:spPr>
          <a:xfrm>
            <a:off x="3822700" y="6781800"/>
            <a:ext cx="2324100" cy="203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20"/>
              </a:lnSpc>
            </a:pPr>
            <a:r>
              <a:rPr lang="en-CA" sz="1049" spc="-10">
                <a:solidFill>
                  <a:srgbClr val="FFFFFF"/>
                </a:solidFill>
                <a:latin typeface="Arial"/>
                <a:cs typeface="Arial"/>
              </a:rPr>
              <a:t>or through their network of abilities</a:t>
            </a:r>
          </a:p>
          <a:p>
            <a:pPr>
              <a:lnSpc>
                <a:spcPts val="1320"/>
              </a:lnSpc>
            </a:pPr>
            <a:endParaRPr lang="en-CA" sz="1049" spc="-1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2" name="TextBox 72"/>
          <p:cNvSpPr txBox="1"/>
          <p:nvPr/>
        </p:nvSpPr>
        <p:spPr>
          <a:xfrm>
            <a:off x="965200" y="7124700"/>
            <a:ext cx="6807200" cy="241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lang="en-CA" sz="1330" b="1">
                <a:solidFill>
                  <a:srgbClr val="000000"/>
                </a:solidFill>
                <a:latin typeface="Times New Roman Bold"/>
                <a:cs typeface="Times New Roman Bold"/>
              </a:rPr>
              <a:t>We Kindly Request you to provide us a chance to work and Prove our Ability .</a:t>
            </a:r>
          </a:p>
          <a:p>
            <a:pPr>
              <a:lnSpc>
                <a:spcPts val="1495"/>
              </a:lnSpc>
            </a:pPr>
            <a:endParaRPr lang="en-CA" sz="1320">
              <a:solidFill>
                <a:srgbClr val="000000"/>
              </a:solidFill>
            </a:endParaRPr>
          </a:p>
        </p:txBody>
      </p:sp>
      <p:sp>
        <p:nvSpPr>
          <p:cNvPr id="73" name="TextBox 73"/>
          <p:cNvSpPr txBox="1"/>
          <p:nvPr/>
        </p:nvSpPr>
        <p:spPr>
          <a:xfrm>
            <a:off x="965200" y="7759700"/>
            <a:ext cx="68072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965" spc="-20">
                <a:solidFill>
                  <a:srgbClr val="000000"/>
                </a:solidFill>
                <a:latin typeface="Arial"/>
                <a:cs typeface="Arial"/>
              </a:rPr>
              <a:t>Thanks and Regards,</a:t>
            </a:r>
          </a:p>
          <a:p>
            <a:pPr>
              <a:lnSpc>
                <a:spcPts val="1205"/>
              </a:lnSpc>
            </a:pPr>
            <a:endParaRPr lang="en-CA" sz="1038">
              <a:solidFill>
                <a:srgbClr val="000000"/>
              </a:solidFill>
            </a:endParaRPr>
          </a:p>
        </p:txBody>
      </p:sp>
      <p:sp>
        <p:nvSpPr>
          <p:cNvPr id="74" name="TextBox 74"/>
          <p:cNvSpPr txBox="1"/>
          <p:nvPr/>
        </p:nvSpPr>
        <p:spPr>
          <a:xfrm>
            <a:off x="965200" y="7988300"/>
            <a:ext cx="1798890" cy="18011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lang="en-CA" sz="965" spc="-10" dirty="0">
                <a:solidFill>
                  <a:srgbClr val="000000"/>
                </a:solidFill>
                <a:latin typeface="Arial"/>
                <a:cs typeface="Arial"/>
              </a:rPr>
              <a:t>For </a:t>
            </a:r>
            <a:r>
              <a:rPr lang="en-CA" sz="1228" spc="-10" dirty="0">
                <a:solidFill>
                  <a:srgbClr val="800000"/>
                </a:solidFill>
                <a:latin typeface="Arial"/>
                <a:cs typeface="Arial"/>
              </a:rPr>
              <a:t>  MAF Interior &amp; BUILD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1358900" y="9601200"/>
            <a:ext cx="266700" cy="203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lang="en-CA" sz="1049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</a:p>
          <a:p>
            <a:pPr>
              <a:lnSpc>
                <a:spcPts val="1495"/>
              </a:lnSpc>
            </a:pPr>
            <a:endParaRPr lang="en-CA" sz="1049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79" name="TextBox 79"/>
          <p:cNvSpPr txBox="1"/>
          <p:nvPr/>
        </p:nvSpPr>
        <p:spPr>
          <a:xfrm>
            <a:off x="2159000" y="9588500"/>
            <a:ext cx="3111500" cy="241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lang="en-CA" sz="1254" spc="-10">
                <a:solidFill>
                  <a:srgbClr val="000000"/>
                </a:solidFill>
                <a:latin typeface="Arial"/>
                <a:cs typeface="Arial"/>
              </a:rPr>
              <a:t>One Stop for Complete Interior Solutions.</a:t>
            </a:r>
          </a:p>
          <a:p>
            <a:pPr>
              <a:lnSpc>
                <a:spcPts val="1495"/>
              </a:lnSpc>
            </a:pPr>
            <a:endParaRPr lang="en-CA" sz="1254" spc="-1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"/>
          <p:cNvSpPr txBox="1"/>
          <p:nvPr/>
        </p:nvSpPr>
        <p:spPr>
          <a:xfrm>
            <a:off x="551027" y="698213"/>
            <a:ext cx="4873835" cy="35445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CA" sz="1600" b="1" spc="-30" dirty="0">
                <a:solidFill>
                  <a:srgbClr val="800000"/>
                </a:solidFill>
                <a:latin typeface="Arial"/>
                <a:cs typeface="Arial"/>
              </a:rPr>
              <a:t>PROJECTS AND CLIENTS (DESIGN &amp; EXECUTION):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C794330-9689-4CED-AADF-32AFF13AE0E8}"/>
              </a:ext>
            </a:extLst>
          </p:cNvPr>
          <p:cNvGrpSpPr/>
          <p:nvPr/>
        </p:nvGrpSpPr>
        <p:grpSpPr>
          <a:xfrm>
            <a:off x="789856" y="2379795"/>
            <a:ext cx="6120680" cy="7099300"/>
            <a:chOff x="965200" y="2730500"/>
            <a:chExt cx="6807200" cy="7099300"/>
          </a:xfrm>
        </p:grpSpPr>
        <p:sp>
          <p:nvSpPr>
            <p:cNvPr id="3" name="TextBox 3"/>
            <p:cNvSpPr txBox="1"/>
            <p:nvPr/>
          </p:nvSpPr>
          <p:spPr>
            <a:xfrm>
              <a:off x="965200" y="2730500"/>
              <a:ext cx="355600" cy="241300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1495"/>
                </a:lnSpc>
              </a:pPr>
              <a:r>
                <a:rPr lang="en-CA" sz="1228" spc="-20">
                  <a:solidFill>
                    <a:srgbClr val="003300"/>
                  </a:solidFill>
                  <a:latin typeface="Arial"/>
                  <a:cs typeface="Arial"/>
                </a:rPr>
                <a:t>1.</a:t>
              </a:r>
            </a:p>
            <a:p>
              <a:pPr>
                <a:lnSpc>
                  <a:spcPts val="1495"/>
                </a:lnSpc>
              </a:pPr>
              <a:endParaRPr lang="en-CA" sz="1228" spc="-20">
                <a:solidFill>
                  <a:srgbClr val="003300"/>
                </a:solidFill>
                <a:latin typeface="Arial"/>
                <a:cs typeface="Arial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0" y="2730500"/>
              <a:ext cx="4216400" cy="241300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1495"/>
                </a:lnSpc>
              </a:pPr>
              <a:r>
                <a:rPr lang="en-CA" sz="1228" spc="-20" dirty="0">
                  <a:solidFill>
                    <a:srgbClr val="003300"/>
                  </a:solidFill>
                  <a:latin typeface="Arial"/>
                  <a:cs typeface="Arial"/>
                </a:rPr>
                <a:t>Projects execution for designs of </a:t>
              </a:r>
              <a:r>
                <a:rPr lang="en-CA" sz="1228" spc="-20" dirty="0" err="1">
                  <a:solidFill>
                    <a:srgbClr val="003300"/>
                  </a:solidFill>
                  <a:latin typeface="Arial"/>
                  <a:cs typeface="Arial"/>
                </a:rPr>
                <a:t>Juma</a:t>
              </a:r>
              <a:r>
                <a:rPr lang="en-CA" sz="1228" spc="-20" dirty="0">
                  <a:solidFill>
                    <a:srgbClr val="003300"/>
                  </a:solidFill>
                  <a:latin typeface="Arial"/>
                  <a:cs typeface="Arial"/>
                </a:rPr>
                <a:t> Al Majid, Fu r. </a:t>
              </a:r>
              <a:r>
                <a:rPr lang="en-CA" sz="1228" spc="-20" dirty="0" err="1">
                  <a:solidFill>
                    <a:srgbClr val="003300"/>
                  </a:solidFill>
                  <a:latin typeface="Arial"/>
                  <a:cs typeface="Arial"/>
                </a:rPr>
                <a:t>Dvn</a:t>
              </a:r>
              <a:r>
                <a:rPr lang="en-CA" sz="1228" spc="-20" dirty="0">
                  <a:solidFill>
                    <a:srgbClr val="003300"/>
                  </a:solidFill>
                  <a:latin typeface="Arial"/>
                  <a:cs typeface="Arial"/>
                </a:rPr>
                <a:t>.</a:t>
              </a:r>
            </a:p>
            <a:p>
              <a:pPr>
                <a:lnSpc>
                  <a:spcPts val="1495"/>
                </a:lnSpc>
              </a:pPr>
              <a:endParaRPr lang="en-CA" sz="1228" spc="-20" dirty="0">
                <a:solidFill>
                  <a:srgbClr val="003300"/>
                </a:solidFill>
                <a:latin typeface="Arial"/>
                <a:cs typeface="Arial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965200" y="3136900"/>
              <a:ext cx="355600" cy="241300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1495"/>
                </a:lnSpc>
              </a:pPr>
              <a:r>
                <a:rPr lang="en-CA" sz="1228" spc="-20">
                  <a:solidFill>
                    <a:srgbClr val="003300"/>
                  </a:solidFill>
                  <a:latin typeface="Arial"/>
                  <a:cs typeface="Arial"/>
                </a:rPr>
                <a:t>2.</a:t>
              </a:r>
            </a:p>
            <a:p>
              <a:pPr>
                <a:lnSpc>
                  <a:spcPts val="1495"/>
                </a:lnSpc>
              </a:pPr>
              <a:endParaRPr lang="en-CA" sz="1228" spc="-20">
                <a:solidFill>
                  <a:srgbClr val="003300"/>
                </a:solidFill>
                <a:latin typeface="Arial"/>
                <a:cs typeface="Arial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270000" y="3136900"/>
              <a:ext cx="3009900" cy="241300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1495"/>
                </a:lnSpc>
              </a:pPr>
              <a:r>
                <a:rPr lang="en-CA" sz="1228" spc="-20">
                  <a:solidFill>
                    <a:srgbClr val="003300"/>
                  </a:solidFill>
                  <a:latin typeface="Arial"/>
                  <a:cs typeface="Arial"/>
                </a:rPr>
                <a:t>SPECTRUM INDUSTRIES, Dubai Inv. Park.</a:t>
              </a:r>
            </a:p>
            <a:p>
              <a:pPr>
                <a:lnSpc>
                  <a:spcPts val="1495"/>
                </a:lnSpc>
              </a:pPr>
              <a:endParaRPr lang="en-CA" sz="1228" spc="-20">
                <a:solidFill>
                  <a:srgbClr val="003300"/>
                </a:solidFill>
                <a:latin typeface="Arial"/>
                <a:cs typeface="Arial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965200" y="3543300"/>
              <a:ext cx="355600" cy="241300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1495"/>
                </a:lnSpc>
              </a:pPr>
              <a:r>
                <a:rPr lang="en-CA" sz="1228" spc="-20">
                  <a:solidFill>
                    <a:srgbClr val="003300"/>
                  </a:solidFill>
                  <a:latin typeface="Arial"/>
                  <a:cs typeface="Arial"/>
                </a:rPr>
                <a:t>3.</a:t>
              </a:r>
            </a:p>
            <a:p>
              <a:pPr>
                <a:lnSpc>
                  <a:spcPts val="1495"/>
                </a:lnSpc>
              </a:pPr>
              <a:endParaRPr lang="en-CA" sz="1228" spc="-20">
                <a:solidFill>
                  <a:srgbClr val="003300"/>
                </a:solidFill>
                <a:latin typeface="Arial"/>
                <a:cs typeface="Arial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270000" y="3543300"/>
              <a:ext cx="3213100" cy="241300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1495"/>
                </a:lnSpc>
              </a:pPr>
              <a:r>
                <a:rPr lang="en-CA" sz="1228" spc="-20">
                  <a:solidFill>
                    <a:srgbClr val="003300"/>
                  </a:solidFill>
                  <a:latin typeface="Arial"/>
                  <a:cs typeface="Arial"/>
                </a:rPr>
                <a:t>BARJEEL GEOJIT SECURITIES - All Branches.</a:t>
              </a:r>
            </a:p>
            <a:p>
              <a:pPr>
                <a:lnSpc>
                  <a:spcPts val="1495"/>
                </a:lnSpc>
              </a:pPr>
              <a:endParaRPr lang="en-CA" sz="1228" spc="-20">
                <a:solidFill>
                  <a:srgbClr val="003300"/>
                </a:solidFill>
                <a:latin typeface="Arial"/>
                <a:cs typeface="Arial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965200" y="3949700"/>
              <a:ext cx="355600" cy="241300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1495"/>
                </a:lnSpc>
              </a:pPr>
              <a:r>
                <a:rPr lang="en-CA" sz="1228" spc="-20">
                  <a:solidFill>
                    <a:srgbClr val="003300"/>
                  </a:solidFill>
                  <a:latin typeface="Arial"/>
                  <a:cs typeface="Arial"/>
                </a:rPr>
                <a:t>4.</a:t>
              </a:r>
            </a:p>
            <a:p>
              <a:pPr>
                <a:lnSpc>
                  <a:spcPts val="1495"/>
                </a:lnSpc>
              </a:pPr>
              <a:endParaRPr lang="en-CA" sz="1228" spc="-20">
                <a:solidFill>
                  <a:srgbClr val="003300"/>
                </a:solidFill>
                <a:latin typeface="Arial"/>
                <a:cs typeface="Arial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270000" y="3949700"/>
              <a:ext cx="1765300" cy="241300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1495"/>
                </a:lnSpc>
              </a:pPr>
              <a:r>
                <a:rPr lang="en-CA" sz="1228" spc="-20">
                  <a:solidFill>
                    <a:srgbClr val="003300"/>
                  </a:solidFill>
                  <a:latin typeface="Arial"/>
                  <a:cs typeface="Arial"/>
                </a:rPr>
                <a:t>MAC AL GURG, Dubai.</a:t>
              </a:r>
            </a:p>
            <a:p>
              <a:pPr>
                <a:lnSpc>
                  <a:spcPts val="1495"/>
                </a:lnSpc>
              </a:pPr>
              <a:endParaRPr lang="en-CA" sz="1228" spc="-20">
                <a:solidFill>
                  <a:srgbClr val="003300"/>
                </a:solidFill>
                <a:latin typeface="Arial"/>
                <a:cs typeface="Arial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965200" y="4356100"/>
              <a:ext cx="355600" cy="241300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1495"/>
                </a:lnSpc>
              </a:pPr>
              <a:r>
                <a:rPr lang="en-CA" sz="1228" spc="-20">
                  <a:solidFill>
                    <a:srgbClr val="003300"/>
                  </a:solidFill>
                  <a:latin typeface="Arial"/>
                  <a:cs typeface="Arial"/>
                </a:rPr>
                <a:t>5.</a:t>
              </a:r>
            </a:p>
            <a:p>
              <a:pPr>
                <a:lnSpc>
                  <a:spcPts val="1495"/>
                </a:lnSpc>
              </a:pPr>
              <a:endParaRPr lang="en-CA" sz="1228" spc="-20">
                <a:solidFill>
                  <a:srgbClr val="003300"/>
                </a:solidFill>
                <a:latin typeface="Arial"/>
                <a:cs typeface="Arial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270000" y="4356100"/>
              <a:ext cx="3302000" cy="241300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1495"/>
                </a:lnSpc>
              </a:pPr>
              <a:r>
                <a:rPr lang="en-CA" sz="1228" spc="-20">
                  <a:solidFill>
                    <a:srgbClr val="003300"/>
                  </a:solidFill>
                  <a:latin typeface="Arial"/>
                  <a:cs typeface="Arial"/>
                </a:rPr>
                <a:t>Projects execution for designs of JC McLean.</a:t>
              </a:r>
            </a:p>
            <a:p>
              <a:pPr>
                <a:lnSpc>
                  <a:spcPts val="1495"/>
                </a:lnSpc>
              </a:pPr>
              <a:endParaRPr lang="en-CA" sz="1228" spc="-20">
                <a:solidFill>
                  <a:srgbClr val="003300"/>
                </a:solidFill>
                <a:latin typeface="Arial"/>
                <a:cs typeface="Arial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965200" y="4762500"/>
              <a:ext cx="355600" cy="241300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1495"/>
                </a:lnSpc>
              </a:pPr>
              <a:r>
                <a:rPr lang="en-CA" sz="1228" spc="-20">
                  <a:solidFill>
                    <a:srgbClr val="003300"/>
                  </a:solidFill>
                  <a:latin typeface="Arial"/>
                  <a:cs typeface="Arial"/>
                </a:rPr>
                <a:t>6.</a:t>
              </a:r>
            </a:p>
            <a:p>
              <a:pPr>
                <a:lnSpc>
                  <a:spcPts val="1495"/>
                </a:lnSpc>
              </a:pPr>
              <a:endParaRPr lang="en-CA" sz="1228" spc="-20">
                <a:solidFill>
                  <a:srgbClr val="003300"/>
                </a:solidFill>
                <a:latin typeface="Arial"/>
                <a:cs typeface="Arial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270000" y="4762500"/>
              <a:ext cx="2679700" cy="241300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1495"/>
                </a:lnSpc>
              </a:pPr>
              <a:r>
                <a:rPr lang="en-CA" sz="1228" spc="-20">
                  <a:solidFill>
                    <a:srgbClr val="003300"/>
                  </a:solidFill>
                  <a:latin typeface="Arial"/>
                  <a:cs typeface="Arial"/>
                </a:rPr>
                <a:t>PINO MERONI, Mall of the Emirates.</a:t>
              </a:r>
            </a:p>
            <a:p>
              <a:pPr>
                <a:lnSpc>
                  <a:spcPts val="1495"/>
                </a:lnSpc>
              </a:pPr>
              <a:endParaRPr lang="en-CA" sz="1228" spc="-20">
                <a:solidFill>
                  <a:srgbClr val="003300"/>
                </a:solidFill>
                <a:latin typeface="Arial"/>
                <a:cs typeface="Arial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965200" y="5168900"/>
              <a:ext cx="355600" cy="241300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1495"/>
                </a:lnSpc>
              </a:pPr>
              <a:r>
                <a:rPr lang="en-CA" sz="1228" spc="-20">
                  <a:solidFill>
                    <a:srgbClr val="003300"/>
                  </a:solidFill>
                  <a:latin typeface="Arial"/>
                  <a:cs typeface="Arial"/>
                </a:rPr>
                <a:t>7.</a:t>
              </a:r>
            </a:p>
            <a:p>
              <a:pPr>
                <a:lnSpc>
                  <a:spcPts val="1495"/>
                </a:lnSpc>
              </a:pPr>
              <a:endParaRPr lang="en-CA" sz="1228" spc="-20">
                <a:solidFill>
                  <a:srgbClr val="003300"/>
                </a:solidFill>
                <a:latin typeface="Arial"/>
                <a:cs typeface="Arial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270000" y="5168900"/>
              <a:ext cx="2971800" cy="241300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1495"/>
                </a:lnSpc>
              </a:pPr>
              <a:r>
                <a:rPr lang="en-CA" sz="1228" spc="-20">
                  <a:solidFill>
                    <a:srgbClr val="003300"/>
                  </a:solidFill>
                  <a:latin typeface="Arial"/>
                  <a:cs typeface="Arial"/>
                </a:rPr>
                <a:t>AL SAFI COMMERCIAL BROKERS, Dubai.</a:t>
              </a:r>
            </a:p>
            <a:p>
              <a:pPr>
                <a:lnSpc>
                  <a:spcPts val="1495"/>
                </a:lnSpc>
              </a:pPr>
              <a:endParaRPr lang="en-CA" sz="1228" spc="-20">
                <a:solidFill>
                  <a:srgbClr val="003300"/>
                </a:solidFill>
                <a:latin typeface="Arial"/>
                <a:cs typeface="Arial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965200" y="5575300"/>
              <a:ext cx="355600" cy="241300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1495"/>
                </a:lnSpc>
              </a:pPr>
              <a:r>
                <a:rPr lang="en-CA" sz="1228" spc="-20">
                  <a:solidFill>
                    <a:srgbClr val="003300"/>
                  </a:solidFill>
                  <a:latin typeface="Arial"/>
                  <a:cs typeface="Arial"/>
                </a:rPr>
                <a:t>8.</a:t>
              </a:r>
            </a:p>
            <a:p>
              <a:pPr>
                <a:lnSpc>
                  <a:spcPts val="1495"/>
                </a:lnSpc>
              </a:pPr>
              <a:endParaRPr lang="en-CA" sz="1228" spc="-20">
                <a:solidFill>
                  <a:srgbClr val="003300"/>
                </a:solidFill>
                <a:latin typeface="Arial"/>
                <a:cs typeface="Arial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270000" y="5575300"/>
              <a:ext cx="4102100" cy="241300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1495"/>
                </a:lnSpc>
              </a:pPr>
              <a:r>
                <a:rPr lang="en-CA" sz="1228" spc="-20">
                  <a:solidFill>
                    <a:srgbClr val="003300"/>
                  </a:solidFill>
                  <a:latin typeface="Arial"/>
                  <a:cs typeface="Arial"/>
                </a:rPr>
                <a:t>INDEPENDENT BUREAU OF INSPECTION &amp; TESTING, SHJ.</a:t>
              </a:r>
            </a:p>
            <a:p>
              <a:pPr>
                <a:lnSpc>
                  <a:spcPts val="1495"/>
                </a:lnSpc>
              </a:pPr>
              <a:endParaRPr lang="en-CA" sz="1228" spc="-20">
                <a:solidFill>
                  <a:srgbClr val="003300"/>
                </a:solidFill>
                <a:latin typeface="Arial"/>
                <a:cs typeface="Arial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965200" y="5981700"/>
              <a:ext cx="355600" cy="241300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1495"/>
                </a:lnSpc>
              </a:pPr>
              <a:r>
                <a:rPr lang="en-CA" sz="1228" spc="-20">
                  <a:solidFill>
                    <a:srgbClr val="003300"/>
                  </a:solidFill>
                  <a:latin typeface="Arial"/>
                  <a:cs typeface="Arial"/>
                </a:rPr>
                <a:t>9.</a:t>
              </a:r>
            </a:p>
            <a:p>
              <a:pPr>
                <a:lnSpc>
                  <a:spcPts val="1495"/>
                </a:lnSpc>
              </a:pPr>
              <a:endParaRPr lang="en-CA" sz="1228" spc="-20">
                <a:solidFill>
                  <a:srgbClr val="003300"/>
                </a:solidFill>
                <a:latin typeface="Arial"/>
                <a:cs typeface="Arial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270000" y="5981700"/>
              <a:ext cx="1714500" cy="241300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1495"/>
                </a:lnSpc>
              </a:pPr>
              <a:r>
                <a:rPr lang="en-CA" sz="1228" spc="-20">
                  <a:solidFill>
                    <a:srgbClr val="003300"/>
                  </a:solidFill>
                  <a:latin typeface="Arial"/>
                  <a:cs typeface="Arial"/>
                </a:rPr>
                <a:t>MINERVA LAB, Dubai.</a:t>
              </a:r>
            </a:p>
            <a:p>
              <a:pPr>
                <a:lnSpc>
                  <a:spcPts val="1495"/>
                </a:lnSpc>
              </a:pPr>
              <a:endParaRPr lang="en-CA" sz="1228" spc="-20">
                <a:solidFill>
                  <a:srgbClr val="003300"/>
                </a:solidFill>
                <a:latin typeface="Arial"/>
                <a:cs typeface="Arial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965200" y="6400800"/>
              <a:ext cx="6807200" cy="241300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1495"/>
                </a:lnSpc>
              </a:pPr>
              <a:r>
                <a:rPr lang="en-CA" sz="1228" spc="-20">
                  <a:solidFill>
                    <a:srgbClr val="003300"/>
                  </a:solidFill>
                  <a:latin typeface="Arial"/>
                  <a:cs typeface="Arial"/>
                </a:rPr>
                <a:t>10.  METCOSTAR TRANSPORT, Dubai Inv. Park</a:t>
              </a:r>
            </a:p>
            <a:p>
              <a:pPr>
                <a:lnSpc>
                  <a:spcPts val="1495"/>
                </a:lnSpc>
              </a:pPr>
              <a:endParaRPr lang="en-CA" sz="1320">
                <a:solidFill>
                  <a:srgbClr val="000000"/>
                </a:solidFill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965200" y="6794500"/>
              <a:ext cx="6807200" cy="469900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1600"/>
                </a:lnSpc>
                <a:tabLst>
                  <a:tab pos="431800" algn="l"/>
                </a:tabLst>
              </a:pPr>
              <a:r>
                <a:rPr lang="en-CA" sz="1228" spc="-20">
                  <a:solidFill>
                    <a:srgbClr val="003300"/>
                  </a:solidFill>
                  <a:latin typeface="Arial"/>
                  <a:cs typeface="Arial"/>
                </a:rPr>
                <a:t>11.  SHIP INTERIORS - DARIYA PARK, Shaheen And</a:t>
              </a:r>
              <a:br>
                <a:rPr lang="en-CA" sz="1320">
                  <a:solidFill>
                    <a:srgbClr val="000000"/>
                  </a:solidFill>
                  <a:latin typeface="Times New Roman"/>
                </a:rPr>
              </a:br>
              <a:r>
                <a:rPr lang="en-CA" sz="1228" spc="-20">
                  <a:solidFill>
                    <a:srgbClr val="003300"/>
                  </a:solidFill>
                  <a:latin typeface="Arial"/>
                  <a:cs typeface="Arial"/>
                </a:rPr>
                <a:t>	Samurai Vll (in Ajman port &amp; hamariya port).</a:t>
              </a:r>
            </a:p>
            <a:p>
              <a:pPr>
                <a:lnSpc>
                  <a:spcPts val="1600"/>
                </a:lnSpc>
              </a:pPr>
              <a:endParaRPr lang="en-CA" sz="1320">
                <a:solidFill>
                  <a:srgbClr val="000000"/>
                </a:solidFill>
              </a:endParaRP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965200" y="7416800"/>
              <a:ext cx="6807200" cy="241300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1495"/>
                </a:lnSpc>
              </a:pPr>
              <a:r>
                <a:rPr lang="en-CA" sz="1228" spc="-20">
                  <a:solidFill>
                    <a:srgbClr val="003300"/>
                  </a:solidFill>
                  <a:latin typeface="Arial"/>
                  <a:cs typeface="Arial"/>
                </a:rPr>
                <a:t>13.  GULF FINANCE, Sh. Zayed Rd, Dubai.</a:t>
              </a:r>
            </a:p>
            <a:p>
              <a:pPr>
                <a:lnSpc>
                  <a:spcPts val="1495"/>
                </a:lnSpc>
              </a:pPr>
              <a:endParaRPr lang="en-CA" sz="1320">
                <a:solidFill>
                  <a:srgbClr val="000000"/>
                </a:solidFill>
              </a:endParaRP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965200" y="7823200"/>
              <a:ext cx="6807200" cy="241300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1495"/>
                </a:lnSpc>
              </a:pPr>
              <a:r>
                <a:rPr lang="en-CA" sz="1228" spc="-30">
                  <a:solidFill>
                    <a:srgbClr val="003300"/>
                  </a:solidFill>
                  <a:latin typeface="Arial"/>
                  <a:cs typeface="Arial"/>
                </a:rPr>
                <a:t>14.  AL ZAHEER REAL ESTATE, Dubai.</a:t>
              </a:r>
            </a:p>
            <a:p>
              <a:pPr>
                <a:lnSpc>
                  <a:spcPts val="1495"/>
                </a:lnSpc>
              </a:pPr>
              <a:endParaRPr lang="en-CA" sz="1320">
                <a:solidFill>
                  <a:srgbClr val="000000"/>
                </a:solidFill>
              </a:endParaRP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965200" y="8229600"/>
              <a:ext cx="6807200" cy="241300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1495"/>
                </a:lnSpc>
              </a:pPr>
              <a:r>
                <a:rPr lang="en-CA" sz="1228" spc="-10">
                  <a:solidFill>
                    <a:srgbClr val="003300"/>
                  </a:solidFill>
                  <a:latin typeface="Arial"/>
                  <a:cs typeface="Arial"/>
                </a:rPr>
                <a:t>15.  G + 6 Gold Building at DMCC. (Ceiling Work)</a:t>
              </a:r>
            </a:p>
            <a:p>
              <a:pPr>
                <a:lnSpc>
                  <a:spcPts val="1495"/>
                </a:lnSpc>
              </a:pPr>
              <a:endParaRPr lang="en-CA" sz="1320">
                <a:solidFill>
                  <a:srgbClr val="000000"/>
                </a:solidFill>
              </a:endParaRP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965200" y="8636000"/>
              <a:ext cx="6807200" cy="241300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1495"/>
                </a:lnSpc>
              </a:pPr>
              <a:r>
                <a:rPr lang="en-CA" sz="1228" spc="-10">
                  <a:solidFill>
                    <a:srgbClr val="003300"/>
                  </a:solidFill>
                  <a:latin typeface="Arial"/>
                  <a:cs typeface="Arial"/>
                </a:rPr>
                <a:t>16.  G + 18 Fortune Tower Dubai. (Ceiling &amp; Floor Work )</a:t>
              </a:r>
            </a:p>
            <a:p>
              <a:pPr>
                <a:lnSpc>
                  <a:spcPts val="1495"/>
                </a:lnSpc>
              </a:pPr>
              <a:endParaRPr lang="en-CA" sz="1320">
                <a:solidFill>
                  <a:srgbClr val="000000"/>
                </a:solidFill>
              </a:endParaRP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965200" y="9042400"/>
              <a:ext cx="6807200" cy="241300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1495"/>
                </a:lnSpc>
              </a:pPr>
              <a:r>
                <a:rPr lang="en-CA" sz="1228" spc="-10">
                  <a:solidFill>
                    <a:srgbClr val="003300"/>
                  </a:solidFill>
                  <a:latin typeface="Arial"/>
                  <a:cs typeface="Arial"/>
                </a:rPr>
                <a:t>17.  Inter Roller Middle East LLC. Dubai.(Turnkey)</a:t>
              </a:r>
            </a:p>
            <a:p>
              <a:pPr>
                <a:lnSpc>
                  <a:spcPts val="1495"/>
                </a:lnSpc>
              </a:pPr>
              <a:endParaRPr lang="en-CA" sz="1320">
                <a:solidFill>
                  <a:srgbClr val="000000"/>
                </a:solidFill>
              </a:endParaRP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1358900" y="9601200"/>
              <a:ext cx="266700" cy="203200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1495"/>
                </a:lnSpc>
              </a:pPr>
              <a:r>
                <a:rPr lang="en-CA" sz="1128">
                  <a:solidFill>
                    <a:srgbClr val="FFFFFF"/>
                  </a:solidFill>
                  <a:latin typeface="Times New Roman"/>
                  <a:cs typeface="Times New Roman"/>
                </a:rPr>
                <a:t>4</a:t>
              </a:r>
            </a:p>
            <a:p>
              <a:pPr>
                <a:lnSpc>
                  <a:spcPts val="1495"/>
                </a:lnSpc>
              </a:pPr>
              <a:endParaRPr lang="en-CA" sz="1128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2159000" y="9588500"/>
              <a:ext cx="3111500" cy="241300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1495"/>
                </a:lnSpc>
              </a:pPr>
              <a:r>
                <a:rPr lang="en-CA" sz="1254" spc="-10">
                  <a:solidFill>
                    <a:srgbClr val="000000"/>
                  </a:solidFill>
                  <a:latin typeface="Arial"/>
                  <a:cs typeface="Arial"/>
                </a:rPr>
                <a:t>One Stop for Complete Interior Solutions.</a:t>
              </a:r>
            </a:p>
            <a:p>
              <a:pPr>
                <a:lnSpc>
                  <a:spcPts val="1495"/>
                </a:lnSpc>
              </a:pPr>
              <a:endParaRPr lang="en-CA" sz="1254" spc="-1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4065ED59-80ED-444D-B63F-289C3192842B}"/>
              </a:ext>
            </a:extLst>
          </p:cNvPr>
          <p:cNvSpPr txBox="1"/>
          <p:nvPr/>
        </p:nvSpPr>
        <p:spPr>
          <a:xfrm>
            <a:off x="539750" y="1489888"/>
            <a:ext cx="3886200" cy="452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CA" sz="1600" spc="-30" dirty="0">
                <a:solidFill>
                  <a:srgbClr val="800000"/>
                </a:solidFill>
                <a:latin typeface="Arial"/>
                <a:cs typeface="Arial"/>
              </a:rPr>
              <a:t>COMMERICAL AND RESIDENTIAL.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507E4402-B4CD-49CD-94AF-8C49C426A760}"/>
              </a:ext>
            </a:extLst>
          </p:cNvPr>
          <p:cNvGrpSpPr/>
          <p:nvPr/>
        </p:nvGrpSpPr>
        <p:grpSpPr>
          <a:xfrm>
            <a:off x="645840" y="996752"/>
            <a:ext cx="6264696" cy="7671255"/>
            <a:chOff x="965200" y="1892300"/>
            <a:chExt cx="3890776" cy="7671255"/>
          </a:xfrm>
        </p:grpSpPr>
        <p:sp>
          <p:nvSpPr>
            <p:cNvPr id="54" name="TextBox 2"/>
            <p:cNvSpPr txBox="1"/>
            <p:nvPr/>
          </p:nvSpPr>
          <p:spPr>
            <a:xfrm>
              <a:off x="1181100" y="1892300"/>
              <a:ext cx="168699" cy="368755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1495"/>
                </a:lnSpc>
              </a:pPr>
              <a:r>
                <a:rPr lang="en-CA" sz="1100" spc="-10">
                  <a:solidFill>
                    <a:srgbClr val="003300"/>
                  </a:solidFill>
                  <a:latin typeface="Arial"/>
                  <a:cs typeface="Arial"/>
                </a:rPr>
                <a:t>17.</a:t>
              </a:r>
            </a:p>
            <a:p>
              <a:pPr>
                <a:lnSpc>
                  <a:spcPts val="1495"/>
                </a:lnSpc>
              </a:pPr>
              <a:endParaRPr lang="en-CA" sz="1100" spc="-10">
                <a:solidFill>
                  <a:srgbClr val="003300"/>
                </a:solidFill>
                <a:latin typeface="Arial"/>
                <a:cs typeface="Arial"/>
              </a:endParaRPr>
            </a:p>
          </p:txBody>
        </p:sp>
        <p:sp>
          <p:nvSpPr>
            <p:cNvPr id="3" name="TextBox 3"/>
            <p:cNvSpPr txBox="1"/>
            <p:nvPr/>
          </p:nvSpPr>
          <p:spPr>
            <a:xfrm>
              <a:off x="1612900" y="1892300"/>
              <a:ext cx="3096665" cy="368755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1495"/>
                </a:lnSpc>
              </a:pPr>
              <a:r>
                <a:rPr lang="en-CA" sz="1100" spc="-10">
                  <a:solidFill>
                    <a:srgbClr val="003300"/>
                  </a:solidFill>
                  <a:latin typeface="Arial"/>
                  <a:cs typeface="Arial"/>
                </a:rPr>
                <a:t>2B + G + 8 Floor Hotel Apartment in Deira (Ceiling Work )</a:t>
              </a:r>
            </a:p>
            <a:p>
              <a:pPr>
                <a:lnSpc>
                  <a:spcPts val="1495"/>
                </a:lnSpc>
              </a:pPr>
              <a:endParaRPr lang="en-CA" sz="1100" spc="-10">
                <a:solidFill>
                  <a:srgbClr val="003300"/>
                </a:solidFill>
                <a:latin typeface="Arial"/>
                <a:cs typeface="Arial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181100" y="2298700"/>
              <a:ext cx="168699" cy="368755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1495"/>
                </a:lnSpc>
              </a:pPr>
              <a:r>
                <a:rPr lang="en-CA" sz="1100" spc="-10">
                  <a:solidFill>
                    <a:srgbClr val="003300"/>
                  </a:solidFill>
                  <a:latin typeface="Arial"/>
                  <a:cs typeface="Arial"/>
                </a:rPr>
                <a:t>18.</a:t>
              </a:r>
            </a:p>
            <a:p>
              <a:pPr>
                <a:lnSpc>
                  <a:spcPts val="1495"/>
                </a:lnSpc>
              </a:pPr>
              <a:endParaRPr lang="en-CA" sz="1100" spc="-10">
                <a:solidFill>
                  <a:srgbClr val="003300"/>
                </a:solidFill>
                <a:latin typeface="Arial"/>
                <a:cs typeface="Arial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612900" y="2298700"/>
              <a:ext cx="2836845" cy="368755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1495"/>
                </a:lnSpc>
              </a:pPr>
              <a:r>
                <a:rPr lang="en-CA" sz="1100" spc="-10">
                  <a:solidFill>
                    <a:srgbClr val="003300"/>
                  </a:solidFill>
                  <a:latin typeface="Arial"/>
                  <a:cs typeface="Arial"/>
                </a:rPr>
                <a:t>4B + G + 14 Typical Floor Hotel Appts. Dubai Marina</a:t>
              </a:r>
            </a:p>
            <a:p>
              <a:pPr>
                <a:lnSpc>
                  <a:spcPts val="1495"/>
                </a:lnSpc>
              </a:pPr>
              <a:endParaRPr lang="en-CA" sz="1100" spc="-10">
                <a:solidFill>
                  <a:srgbClr val="003300"/>
                </a:solidFill>
                <a:latin typeface="Arial"/>
                <a:cs typeface="Arial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181100" y="2717800"/>
              <a:ext cx="3585433" cy="373885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495"/>
                </a:lnSpc>
                <a:tabLst>
                  <a:tab pos="431800" algn="l"/>
                </a:tabLst>
              </a:pPr>
              <a:r>
                <a:rPr lang="en-CA" sz="1100" spc="-10" dirty="0">
                  <a:solidFill>
                    <a:srgbClr val="003300"/>
                  </a:solidFill>
                  <a:latin typeface="Arial"/>
                  <a:cs typeface="Arial"/>
                </a:rPr>
                <a:t>19.	       G + 22 Typical Floor </a:t>
              </a:r>
              <a:r>
                <a:rPr lang="en-CA" sz="1100" spc="-10" dirty="0" err="1">
                  <a:solidFill>
                    <a:srgbClr val="003300"/>
                  </a:solidFill>
                  <a:latin typeface="Arial"/>
                  <a:cs typeface="Arial"/>
                </a:rPr>
                <a:t>Resi</a:t>
              </a:r>
              <a:r>
                <a:rPr lang="en-CA" sz="1100" spc="-10" dirty="0">
                  <a:solidFill>
                    <a:srgbClr val="003300"/>
                  </a:solidFill>
                  <a:latin typeface="Arial"/>
                  <a:cs typeface="Arial"/>
                </a:rPr>
                <a:t>. Building Marina 101</a:t>
              </a:r>
            </a:p>
            <a:p>
              <a:pPr>
                <a:lnSpc>
                  <a:spcPts val="1495"/>
                </a:lnSpc>
              </a:pPr>
              <a:endParaRPr lang="en-CA" sz="1100" dirty="0">
                <a:solidFill>
                  <a:srgbClr val="000000"/>
                </a:solidFill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3414501" y="2708598"/>
              <a:ext cx="620637" cy="176395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1495"/>
                </a:lnSpc>
              </a:pPr>
              <a:r>
                <a:rPr lang="en-CA" sz="1100" spc="-10" dirty="0">
                  <a:solidFill>
                    <a:srgbClr val="003300"/>
                  </a:solidFill>
                  <a:latin typeface="Arial"/>
                  <a:cs typeface="Arial"/>
                </a:rPr>
                <a:t>Corridor Ceiling.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181100" y="3238500"/>
              <a:ext cx="168699" cy="368755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1495"/>
                </a:lnSpc>
              </a:pPr>
              <a:r>
                <a:rPr lang="en-CA" sz="1100" spc="-10">
                  <a:solidFill>
                    <a:srgbClr val="003300"/>
                  </a:solidFill>
                  <a:latin typeface="Arial"/>
                  <a:cs typeface="Arial"/>
                </a:rPr>
                <a:t>20.</a:t>
              </a:r>
            </a:p>
            <a:p>
              <a:pPr>
                <a:lnSpc>
                  <a:spcPts val="1495"/>
                </a:lnSpc>
              </a:pPr>
              <a:endParaRPr lang="en-CA" sz="1100" spc="-10">
                <a:solidFill>
                  <a:srgbClr val="003300"/>
                </a:solidFill>
                <a:latin typeface="Arial"/>
                <a:cs typeface="Arial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612900" y="3238500"/>
              <a:ext cx="1747921" cy="368755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1495"/>
                </a:lnSpc>
              </a:pPr>
              <a:r>
                <a:rPr lang="en-CA" sz="1100" spc="-10">
                  <a:solidFill>
                    <a:srgbClr val="003300"/>
                  </a:solidFill>
                  <a:latin typeface="Arial"/>
                  <a:cs typeface="Arial"/>
                </a:rPr>
                <a:t>G + 4 School Building Al-Warqa.</a:t>
              </a:r>
            </a:p>
            <a:p>
              <a:pPr>
                <a:lnSpc>
                  <a:spcPts val="1495"/>
                </a:lnSpc>
              </a:pPr>
              <a:endParaRPr lang="en-CA" sz="1100" spc="-10">
                <a:solidFill>
                  <a:srgbClr val="003300"/>
                </a:solidFill>
                <a:latin typeface="Arial"/>
                <a:cs typeface="Arial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181100" y="3644900"/>
              <a:ext cx="168699" cy="368755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1495"/>
                </a:lnSpc>
              </a:pPr>
              <a:r>
                <a:rPr lang="en-CA" sz="1100" spc="-10">
                  <a:solidFill>
                    <a:srgbClr val="003300"/>
                  </a:solidFill>
                  <a:latin typeface="Arial"/>
                  <a:cs typeface="Arial"/>
                </a:rPr>
                <a:t>21.</a:t>
              </a:r>
            </a:p>
            <a:p>
              <a:pPr>
                <a:lnSpc>
                  <a:spcPts val="1495"/>
                </a:lnSpc>
              </a:pPr>
              <a:endParaRPr lang="en-CA" sz="1100" spc="-10">
                <a:solidFill>
                  <a:srgbClr val="003300"/>
                </a:solidFill>
                <a:latin typeface="Arial"/>
                <a:cs typeface="Arial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612900" y="3644900"/>
              <a:ext cx="3092715" cy="368755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1495"/>
                </a:lnSpc>
              </a:pPr>
              <a:r>
                <a:rPr lang="en-CA" sz="1100" spc="-10">
                  <a:solidFill>
                    <a:srgbClr val="003300"/>
                  </a:solidFill>
                  <a:latin typeface="Arial"/>
                  <a:cs typeface="Arial"/>
                </a:rPr>
                <a:t>G + 12 Residential Building Al-Nahda ( Bin Belella Cont. )</a:t>
              </a:r>
            </a:p>
            <a:p>
              <a:pPr>
                <a:lnSpc>
                  <a:spcPts val="1495"/>
                </a:lnSpc>
              </a:pPr>
              <a:endParaRPr lang="en-CA" sz="1100" spc="-10">
                <a:solidFill>
                  <a:srgbClr val="003300"/>
                </a:solidFill>
                <a:latin typeface="Arial"/>
                <a:cs typeface="Arial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181100" y="4051300"/>
              <a:ext cx="168699" cy="368755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1495"/>
                </a:lnSpc>
              </a:pPr>
              <a:r>
                <a:rPr lang="en-CA" sz="1100" spc="-10">
                  <a:solidFill>
                    <a:srgbClr val="003300"/>
                  </a:solidFill>
                  <a:latin typeface="Arial"/>
                  <a:cs typeface="Arial"/>
                </a:rPr>
                <a:t>22.</a:t>
              </a:r>
            </a:p>
            <a:p>
              <a:pPr>
                <a:lnSpc>
                  <a:spcPts val="1495"/>
                </a:lnSpc>
              </a:pPr>
              <a:endParaRPr lang="en-CA" sz="1100" spc="-10">
                <a:solidFill>
                  <a:srgbClr val="003300"/>
                </a:solidFill>
                <a:latin typeface="Arial"/>
                <a:cs typeface="Arial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612900" y="4051300"/>
              <a:ext cx="2429486" cy="368755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1495"/>
                </a:lnSpc>
              </a:pPr>
              <a:r>
                <a:rPr lang="en-CA" sz="1100" spc="-10">
                  <a:solidFill>
                    <a:srgbClr val="003300"/>
                  </a:solidFill>
                  <a:latin typeface="Arial"/>
                  <a:cs typeface="Arial"/>
                </a:rPr>
                <a:t>German Visa Application Center (Abu-Dhabi)</a:t>
              </a:r>
            </a:p>
            <a:p>
              <a:pPr>
                <a:lnSpc>
                  <a:spcPts val="1495"/>
                </a:lnSpc>
              </a:pPr>
              <a:endParaRPr lang="en-CA" sz="1100" spc="-10">
                <a:solidFill>
                  <a:srgbClr val="003300"/>
                </a:solidFill>
                <a:latin typeface="Arial"/>
                <a:cs typeface="Arial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181100" y="4457700"/>
              <a:ext cx="168699" cy="368755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1495"/>
                </a:lnSpc>
              </a:pPr>
              <a:r>
                <a:rPr lang="en-CA" sz="1100" spc="-10">
                  <a:solidFill>
                    <a:srgbClr val="003300"/>
                  </a:solidFill>
                  <a:latin typeface="Arial"/>
                  <a:cs typeface="Arial"/>
                </a:rPr>
                <a:t>23.</a:t>
              </a:r>
            </a:p>
            <a:p>
              <a:pPr>
                <a:lnSpc>
                  <a:spcPts val="1495"/>
                </a:lnSpc>
              </a:pPr>
              <a:endParaRPr lang="en-CA" sz="1100" spc="-10">
                <a:solidFill>
                  <a:srgbClr val="003300"/>
                </a:solidFill>
                <a:latin typeface="Arial"/>
                <a:cs typeface="Arial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612900" y="4457700"/>
              <a:ext cx="2259378" cy="368755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1495"/>
                </a:lnSpc>
              </a:pPr>
              <a:r>
                <a:rPr lang="en-CA" sz="1100" spc="-10">
                  <a:solidFill>
                    <a:srgbClr val="003300"/>
                  </a:solidFill>
                  <a:latin typeface="Arial"/>
                  <a:cs typeface="Arial"/>
                </a:rPr>
                <a:t>VFS Global Co-operative o  ce (DIC-BTC)</a:t>
              </a:r>
            </a:p>
            <a:p>
              <a:pPr>
                <a:lnSpc>
                  <a:spcPts val="1495"/>
                </a:lnSpc>
              </a:pPr>
              <a:endParaRPr lang="en-CA" sz="1100" spc="-10">
                <a:solidFill>
                  <a:srgbClr val="003300"/>
                </a:solidFill>
                <a:latin typeface="Arial"/>
                <a:cs typeface="Arial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81100" y="4864100"/>
              <a:ext cx="168699" cy="368755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1495"/>
                </a:lnSpc>
              </a:pPr>
              <a:r>
                <a:rPr lang="en-CA" sz="1100" spc="-10">
                  <a:solidFill>
                    <a:srgbClr val="003300"/>
                  </a:solidFill>
                  <a:latin typeface="Arial"/>
                  <a:cs typeface="Arial"/>
                </a:rPr>
                <a:t>24.</a:t>
              </a:r>
            </a:p>
            <a:p>
              <a:pPr>
                <a:lnSpc>
                  <a:spcPts val="1495"/>
                </a:lnSpc>
              </a:pPr>
              <a:endParaRPr lang="en-CA" sz="1100" spc="-10">
                <a:solidFill>
                  <a:srgbClr val="003300"/>
                </a:solidFill>
                <a:latin typeface="Arial"/>
                <a:cs typeface="Arial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612900" y="4864100"/>
              <a:ext cx="3243076" cy="368755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1495"/>
                </a:lnSpc>
              </a:pPr>
              <a:r>
                <a:rPr lang="en-CA" sz="1100" spc="-10">
                  <a:solidFill>
                    <a:srgbClr val="003300"/>
                  </a:solidFill>
                  <a:latin typeface="Arial"/>
                  <a:cs typeface="Arial"/>
                </a:rPr>
                <a:t>G + 18 Commercial Building Business Bay (Tav Cont.) ETC.</a:t>
              </a:r>
            </a:p>
            <a:p>
              <a:pPr>
                <a:lnSpc>
                  <a:spcPts val="1495"/>
                </a:lnSpc>
              </a:pPr>
              <a:endParaRPr lang="en-CA" sz="1100" spc="-10">
                <a:solidFill>
                  <a:srgbClr val="003300"/>
                </a:solidFill>
                <a:latin typeface="Arial"/>
                <a:cs typeface="Arial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965200" y="5346700"/>
              <a:ext cx="2060028" cy="368755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1495"/>
                </a:lnSpc>
              </a:pPr>
              <a:r>
                <a:rPr lang="en-CA" sz="1100" b="1" spc="-30" dirty="0">
                  <a:solidFill>
                    <a:srgbClr val="800000"/>
                  </a:solidFill>
                  <a:latin typeface="Arial"/>
                  <a:cs typeface="Arial"/>
                </a:rPr>
                <a:t>PROJECTS AND CLIENTS (DESIGN &amp; EXECUTION):</a:t>
              </a:r>
            </a:p>
            <a:p>
              <a:pPr>
                <a:lnSpc>
                  <a:spcPts val="1495"/>
                </a:lnSpc>
              </a:pPr>
              <a:endParaRPr lang="en-CA" sz="1100" b="1" spc="-30" dirty="0">
                <a:solidFill>
                  <a:srgbClr val="800000"/>
                </a:solidFill>
                <a:latin typeface="Arial"/>
                <a:cs typeface="Arial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965200" y="5753100"/>
              <a:ext cx="1593610" cy="368755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1495"/>
                </a:lnSpc>
              </a:pPr>
              <a:r>
                <a:rPr lang="en-CA" sz="1100" spc="-20">
                  <a:solidFill>
                    <a:srgbClr val="800000"/>
                  </a:solidFill>
                  <a:latin typeface="Arial"/>
                  <a:cs typeface="Arial"/>
                </a:rPr>
                <a:t>COMMERICAL AND RETAIL.</a:t>
              </a:r>
            </a:p>
            <a:p>
              <a:pPr>
                <a:lnSpc>
                  <a:spcPts val="1495"/>
                </a:lnSpc>
              </a:pPr>
              <a:endParaRPr lang="en-CA" sz="1100" spc="-20">
                <a:solidFill>
                  <a:srgbClr val="800000"/>
                </a:solidFill>
                <a:latin typeface="Arial"/>
                <a:cs typeface="Arial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181100" y="6134100"/>
              <a:ext cx="98455" cy="368755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1495"/>
                </a:lnSpc>
              </a:pPr>
              <a:r>
                <a:rPr lang="en-CA" sz="1100" spc="-20">
                  <a:solidFill>
                    <a:srgbClr val="003300"/>
                  </a:solidFill>
                  <a:latin typeface="Arial"/>
                  <a:cs typeface="Arial"/>
                </a:rPr>
                <a:t>1.</a:t>
              </a:r>
            </a:p>
            <a:p>
              <a:pPr>
                <a:lnSpc>
                  <a:spcPts val="1495"/>
                </a:lnSpc>
              </a:pPr>
              <a:endParaRPr lang="en-CA" sz="1100" spc="-20">
                <a:solidFill>
                  <a:srgbClr val="003300"/>
                </a:solidFill>
                <a:latin typeface="Arial"/>
                <a:cs typeface="Arial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803400" y="6134100"/>
              <a:ext cx="2490421" cy="368755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1495"/>
                </a:lnSpc>
              </a:pPr>
              <a:r>
                <a:rPr lang="en-CA" sz="1100" spc="-10">
                  <a:solidFill>
                    <a:srgbClr val="003300"/>
                  </a:solidFill>
                  <a:latin typeface="Arial"/>
                  <a:cs typeface="Arial"/>
                </a:rPr>
                <a:t>Sami Barakat Jewelers Dubai Mall Gold Souk.</a:t>
              </a:r>
            </a:p>
            <a:p>
              <a:pPr>
                <a:lnSpc>
                  <a:spcPts val="1495"/>
                </a:lnSpc>
              </a:pPr>
              <a:endParaRPr lang="en-CA" sz="1100" spc="-10">
                <a:solidFill>
                  <a:srgbClr val="003300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181100" y="6337300"/>
              <a:ext cx="98455" cy="368755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1495"/>
                </a:lnSpc>
              </a:pPr>
              <a:r>
                <a:rPr lang="en-CA" sz="1100" spc="-20">
                  <a:solidFill>
                    <a:srgbClr val="003300"/>
                  </a:solidFill>
                  <a:latin typeface="Arial"/>
                  <a:cs typeface="Arial"/>
                </a:rPr>
                <a:t>2.</a:t>
              </a:r>
            </a:p>
            <a:p>
              <a:pPr>
                <a:lnSpc>
                  <a:spcPts val="1495"/>
                </a:lnSpc>
              </a:pPr>
              <a:endParaRPr lang="en-CA" sz="1100" spc="-20">
                <a:solidFill>
                  <a:srgbClr val="003300"/>
                </a:solidFill>
                <a:latin typeface="Arial"/>
                <a:cs typeface="Arial"/>
              </a:endParaRP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1778000" y="6337300"/>
              <a:ext cx="2031437" cy="368755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1495"/>
                </a:lnSpc>
              </a:pPr>
              <a:r>
                <a:rPr lang="en-CA" sz="1100" spc="-10">
                  <a:solidFill>
                    <a:srgbClr val="003300"/>
                  </a:solidFill>
                  <a:latin typeface="Arial"/>
                  <a:cs typeface="Arial"/>
                </a:rPr>
                <a:t>Kiani Jewelers Dubai Mall Gold Souk.</a:t>
              </a:r>
            </a:p>
            <a:p>
              <a:pPr>
                <a:lnSpc>
                  <a:spcPts val="1495"/>
                </a:lnSpc>
              </a:pPr>
              <a:endParaRPr lang="en-CA" sz="1100" spc="-10">
                <a:solidFill>
                  <a:srgbClr val="003300"/>
                </a:solidFill>
                <a:latin typeface="Arial"/>
                <a:cs typeface="Arial"/>
              </a:endParaRP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181100" y="6540500"/>
              <a:ext cx="98455" cy="368755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1495"/>
                </a:lnSpc>
              </a:pPr>
              <a:r>
                <a:rPr lang="en-CA" sz="1100" spc="-20">
                  <a:solidFill>
                    <a:srgbClr val="003300"/>
                  </a:solidFill>
                  <a:latin typeface="Arial"/>
                  <a:cs typeface="Arial"/>
                </a:rPr>
                <a:t>3.</a:t>
              </a:r>
            </a:p>
            <a:p>
              <a:pPr>
                <a:lnSpc>
                  <a:spcPts val="1495"/>
                </a:lnSpc>
              </a:pPr>
              <a:endParaRPr lang="en-CA" sz="1100" spc="-20">
                <a:solidFill>
                  <a:srgbClr val="003300"/>
                </a:solidFill>
                <a:latin typeface="Arial"/>
                <a:cs typeface="Arial"/>
              </a:endParaRP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1778000" y="6540500"/>
              <a:ext cx="2437950" cy="368755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1495"/>
                </a:lnSpc>
              </a:pPr>
              <a:r>
                <a:rPr lang="en-CA" sz="1100" spc="-10">
                  <a:solidFill>
                    <a:srgbClr val="003300"/>
                  </a:solidFill>
                  <a:latin typeface="Arial"/>
                  <a:cs typeface="Arial"/>
                </a:rPr>
                <a:t>Dubai Creek Jewelers Dubai Mall Gold Souk.</a:t>
              </a:r>
            </a:p>
            <a:p>
              <a:pPr>
                <a:lnSpc>
                  <a:spcPts val="1495"/>
                </a:lnSpc>
              </a:pPr>
              <a:endParaRPr lang="en-CA" sz="1100" spc="-10">
                <a:solidFill>
                  <a:srgbClr val="003300"/>
                </a:solidFill>
                <a:latin typeface="Arial"/>
                <a:cs typeface="Arial"/>
              </a:endParaRP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1181100" y="6756400"/>
              <a:ext cx="98455" cy="368755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1495"/>
                </a:lnSpc>
              </a:pPr>
              <a:r>
                <a:rPr lang="en-CA" sz="1100" spc="-20">
                  <a:solidFill>
                    <a:srgbClr val="003300"/>
                  </a:solidFill>
                  <a:latin typeface="Arial"/>
                  <a:cs typeface="Arial"/>
                </a:rPr>
                <a:t>4.</a:t>
              </a:r>
            </a:p>
            <a:p>
              <a:pPr>
                <a:lnSpc>
                  <a:spcPts val="1495"/>
                </a:lnSpc>
              </a:pPr>
              <a:endParaRPr lang="en-CA" sz="1100" spc="-20">
                <a:solidFill>
                  <a:srgbClr val="003300"/>
                </a:solidFill>
                <a:latin typeface="Arial"/>
                <a:cs typeface="Arial"/>
              </a:endParaRP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778000" y="6756400"/>
              <a:ext cx="2124814" cy="368755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1495"/>
                </a:lnSpc>
              </a:pPr>
              <a:r>
                <a:rPr lang="en-CA" sz="1100" spc="-10">
                  <a:solidFill>
                    <a:srgbClr val="003300"/>
                  </a:solidFill>
                  <a:latin typeface="Arial"/>
                  <a:cs typeface="Arial"/>
                </a:rPr>
                <a:t>Maitha Jewelers Dubai Mall Gold Souk.</a:t>
              </a:r>
            </a:p>
            <a:p>
              <a:pPr>
                <a:lnSpc>
                  <a:spcPts val="1495"/>
                </a:lnSpc>
              </a:pPr>
              <a:endParaRPr lang="en-CA" sz="1100" spc="-10">
                <a:solidFill>
                  <a:srgbClr val="003300"/>
                </a:solidFill>
                <a:latin typeface="Arial"/>
                <a:cs typeface="Arial"/>
              </a:endParaRP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1181100" y="6959600"/>
              <a:ext cx="98455" cy="368755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1495"/>
                </a:lnSpc>
              </a:pPr>
              <a:r>
                <a:rPr lang="en-CA" sz="1100" spc="-20">
                  <a:solidFill>
                    <a:srgbClr val="003300"/>
                  </a:solidFill>
                  <a:latin typeface="Arial"/>
                  <a:cs typeface="Arial"/>
                </a:rPr>
                <a:t>5.</a:t>
              </a:r>
            </a:p>
            <a:p>
              <a:pPr>
                <a:lnSpc>
                  <a:spcPts val="1495"/>
                </a:lnSpc>
              </a:pPr>
              <a:endParaRPr lang="en-CA" sz="1100" spc="-20">
                <a:solidFill>
                  <a:srgbClr val="003300"/>
                </a:solidFill>
                <a:latin typeface="Arial"/>
                <a:cs typeface="Arial"/>
              </a:endParaRP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1778000" y="6959600"/>
              <a:ext cx="2153307" cy="368755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1495"/>
                </a:lnSpc>
              </a:pPr>
              <a:r>
                <a:rPr lang="en-CA" sz="1100" spc="-10">
                  <a:solidFill>
                    <a:srgbClr val="003300"/>
                  </a:solidFill>
                  <a:latin typeface="Arial"/>
                  <a:cs typeface="Arial"/>
                </a:rPr>
                <a:t>Labelle Jewelers Dubai Mall Gold Souk.</a:t>
              </a:r>
            </a:p>
            <a:p>
              <a:pPr>
                <a:lnSpc>
                  <a:spcPts val="1495"/>
                </a:lnSpc>
              </a:pPr>
              <a:endParaRPr lang="en-CA" sz="1100" spc="-10">
                <a:solidFill>
                  <a:srgbClr val="003300"/>
                </a:solidFill>
                <a:latin typeface="Arial"/>
                <a:cs typeface="Arial"/>
              </a:endParaRP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1181100" y="7162800"/>
              <a:ext cx="98455" cy="368755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1495"/>
                </a:lnSpc>
              </a:pPr>
              <a:r>
                <a:rPr lang="en-CA" sz="1100" spc="-20">
                  <a:solidFill>
                    <a:srgbClr val="003300"/>
                  </a:solidFill>
                  <a:latin typeface="Arial"/>
                  <a:cs typeface="Arial"/>
                </a:rPr>
                <a:t>6.</a:t>
              </a:r>
            </a:p>
            <a:p>
              <a:pPr>
                <a:lnSpc>
                  <a:spcPts val="1495"/>
                </a:lnSpc>
              </a:pPr>
              <a:endParaRPr lang="en-CA" sz="1100" spc="-20">
                <a:solidFill>
                  <a:srgbClr val="003300"/>
                </a:solidFill>
                <a:latin typeface="Arial"/>
                <a:cs typeface="Arial"/>
              </a:endParaRP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1778000" y="7162800"/>
              <a:ext cx="2145972" cy="368755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1495"/>
                </a:lnSpc>
              </a:pPr>
              <a:r>
                <a:rPr lang="en-CA" sz="1100" spc="-10">
                  <a:solidFill>
                    <a:srgbClr val="003300"/>
                  </a:solidFill>
                  <a:latin typeface="Arial"/>
                  <a:cs typeface="Arial"/>
                </a:rPr>
                <a:t>Soraya Jewelers Dubai Mall Gold Souk.</a:t>
              </a:r>
            </a:p>
            <a:p>
              <a:pPr>
                <a:lnSpc>
                  <a:spcPts val="1495"/>
                </a:lnSpc>
              </a:pPr>
              <a:endParaRPr lang="en-CA" sz="1100" spc="-10">
                <a:solidFill>
                  <a:srgbClr val="003300"/>
                </a:solidFill>
                <a:latin typeface="Arial"/>
                <a:cs typeface="Arial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1181100" y="7366000"/>
              <a:ext cx="98455" cy="368755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1495"/>
                </a:lnSpc>
              </a:pPr>
              <a:r>
                <a:rPr lang="en-CA" sz="1100" spc="-20">
                  <a:solidFill>
                    <a:srgbClr val="003300"/>
                  </a:solidFill>
                  <a:latin typeface="Arial"/>
                  <a:cs typeface="Arial"/>
                </a:rPr>
                <a:t>7.</a:t>
              </a:r>
            </a:p>
            <a:p>
              <a:pPr>
                <a:lnSpc>
                  <a:spcPts val="1495"/>
                </a:lnSpc>
              </a:pPr>
              <a:endParaRPr lang="en-CA" sz="1100" spc="-20">
                <a:solidFill>
                  <a:srgbClr val="003300"/>
                </a:solidFill>
                <a:latin typeface="Arial"/>
                <a:cs typeface="Arial"/>
              </a:endParaRP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1778000" y="7366000"/>
              <a:ext cx="2457697" cy="368755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1495"/>
                </a:lnSpc>
              </a:pPr>
              <a:r>
                <a:rPr lang="en-CA" sz="1100" spc="-10">
                  <a:solidFill>
                    <a:srgbClr val="003300"/>
                  </a:solidFill>
                  <a:latin typeface="Arial"/>
                  <a:cs typeface="Arial"/>
                </a:rPr>
                <a:t>S. Diamonds Jewelers Dubai Mall Gold Souk.</a:t>
              </a:r>
            </a:p>
            <a:p>
              <a:pPr>
                <a:lnSpc>
                  <a:spcPts val="1495"/>
                </a:lnSpc>
              </a:pPr>
              <a:endParaRPr lang="en-CA" sz="1100" spc="-10">
                <a:solidFill>
                  <a:srgbClr val="003300"/>
                </a:solidFill>
                <a:latin typeface="Arial"/>
                <a:cs typeface="Arial"/>
              </a:endParaRP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1181100" y="7569200"/>
              <a:ext cx="98455" cy="368755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1495"/>
                </a:lnSpc>
              </a:pPr>
              <a:r>
                <a:rPr lang="en-CA" sz="1100" spc="-20">
                  <a:solidFill>
                    <a:srgbClr val="003300"/>
                  </a:solidFill>
                  <a:latin typeface="Arial"/>
                  <a:cs typeface="Arial"/>
                </a:rPr>
                <a:t>8.</a:t>
              </a:r>
            </a:p>
            <a:p>
              <a:pPr>
                <a:lnSpc>
                  <a:spcPts val="1495"/>
                </a:lnSpc>
              </a:pPr>
              <a:endParaRPr lang="en-CA" sz="1100" spc="-20">
                <a:solidFill>
                  <a:srgbClr val="003300"/>
                </a:solidFill>
                <a:latin typeface="Arial"/>
                <a:cs typeface="Arial"/>
              </a:endParaRP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1778000" y="7569200"/>
              <a:ext cx="2261352" cy="368755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1495"/>
                </a:lnSpc>
              </a:pPr>
              <a:r>
                <a:rPr lang="en-CA" sz="1100" spc="-10">
                  <a:solidFill>
                    <a:srgbClr val="003300"/>
                  </a:solidFill>
                  <a:latin typeface="Arial"/>
                  <a:cs typeface="Arial"/>
                </a:rPr>
                <a:t>Metro Group of Electronics Al- Ras Dubai.</a:t>
              </a:r>
            </a:p>
            <a:p>
              <a:pPr>
                <a:lnSpc>
                  <a:spcPts val="1495"/>
                </a:lnSpc>
              </a:pPr>
              <a:endParaRPr lang="en-CA" sz="1100" spc="-10">
                <a:solidFill>
                  <a:srgbClr val="003300"/>
                </a:solidFill>
                <a:latin typeface="Arial"/>
                <a:cs typeface="Arial"/>
              </a:endParaRP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1181100" y="7772400"/>
              <a:ext cx="98455" cy="368755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1495"/>
                </a:lnSpc>
              </a:pPr>
              <a:r>
                <a:rPr lang="en-CA" sz="1100" spc="-20">
                  <a:solidFill>
                    <a:srgbClr val="003300"/>
                  </a:solidFill>
                  <a:latin typeface="Arial"/>
                  <a:cs typeface="Arial"/>
                </a:rPr>
                <a:t>9.</a:t>
              </a:r>
            </a:p>
            <a:p>
              <a:pPr>
                <a:lnSpc>
                  <a:spcPts val="1495"/>
                </a:lnSpc>
              </a:pPr>
              <a:endParaRPr lang="en-CA" sz="1100" spc="-20">
                <a:solidFill>
                  <a:srgbClr val="003300"/>
                </a:solidFill>
                <a:latin typeface="Arial"/>
                <a:cs typeface="Arial"/>
              </a:endParaRP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1778000" y="7772400"/>
              <a:ext cx="2668712" cy="368755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1495"/>
                </a:lnSpc>
              </a:pPr>
              <a:r>
                <a:rPr lang="en-CA" sz="1100" spc="-10">
                  <a:solidFill>
                    <a:srgbClr val="003300"/>
                  </a:solidFill>
                  <a:latin typeface="Arial"/>
                  <a:cs typeface="Arial"/>
                </a:rPr>
                <a:t>ETA Star Metro O  ce and Meeting Rooms Dubai.</a:t>
              </a:r>
            </a:p>
            <a:p>
              <a:pPr>
                <a:lnSpc>
                  <a:spcPts val="1495"/>
                </a:lnSpc>
              </a:pPr>
              <a:endParaRPr lang="en-CA" sz="1100" spc="-10">
                <a:solidFill>
                  <a:srgbClr val="003300"/>
                </a:solidFill>
                <a:latin typeface="Arial"/>
                <a:cs typeface="Arial"/>
              </a:endParaRP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1181100" y="7975600"/>
              <a:ext cx="168699" cy="368755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1495"/>
                </a:lnSpc>
              </a:pPr>
              <a:r>
                <a:rPr lang="en-CA" sz="1100" spc="-10">
                  <a:solidFill>
                    <a:srgbClr val="003300"/>
                  </a:solidFill>
                  <a:latin typeface="Arial"/>
                  <a:cs typeface="Arial"/>
                </a:rPr>
                <a:t>10.</a:t>
              </a:r>
            </a:p>
            <a:p>
              <a:pPr>
                <a:lnSpc>
                  <a:spcPts val="1495"/>
                </a:lnSpc>
              </a:pPr>
              <a:endParaRPr lang="en-CA" sz="1100" spc="-10">
                <a:solidFill>
                  <a:srgbClr val="003300"/>
                </a:solidFill>
                <a:latin typeface="Arial"/>
                <a:cs typeface="Arial"/>
              </a:endParaRP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1828800" y="7975600"/>
              <a:ext cx="2657710" cy="368755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1495"/>
                </a:lnSpc>
              </a:pPr>
              <a:r>
                <a:rPr lang="en-CA" sz="1100" spc="-10">
                  <a:solidFill>
                    <a:srgbClr val="003300"/>
                  </a:solidFill>
                  <a:latin typeface="Arial"/>
                  <a:cs typeface="Arial"/>
                </a:rPr>
                <a:t>ETA Star Metro Basement Prayer Room for Sta  .</a:t>
              </a:r>
            </a:p>
            <a:p>
              <a:pPr>
                <a:lnSpc>
                  <a:spcPts val="1495"/>
                </a:lnSpc>
              </a:pPr>
              <a:endParaRPr lang="en-CA" sz="1100" spc="-10">
                <a:solidFill>
                  <a:srgbClr val="003300"/>
                </a:solidFill>
                <a:latin typeface="Arial"/>
                <a:cs typeface="Arial"/>
              </a:endParaRP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1181100" y="8178800"/>
              <a:ext cx="174172" cy="371705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1495"/>
                </a:lnSpc>
              </a:pPr>
              <a:r>
                <a:rPr lang="en-CA" sz="1100" spc="-10">
                  <a:solidFill>
                    <a:srgbClr val="003300"/>
                  </a:solidFill>
                  <a:latin typeface="Arial"/>
                  <a:cs typeface="Arial"/>
                </a:rPr>
                <a:t>11.</a:t>
              </a:r>
            </a:p>
            <a:p>
              <a:pPr>
                <a:lnSpc>
                  <a:spcPts val="1495"/>
                </a:lnSpc>
              </a:pPr>
              <a:endParaRPr lang="en-CA" sz="1100" spc="-10">
                <a:solidFill>
                  <a:srgbClr val="003300"/>
                </a:solidFill>
                <a:latin typeface="Arial"/>
                <a:cs typeface="Arial"/>
              </a:endParaRP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1828800" y="8178800"/>
              <a:ext cx="2702283" cy="368755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1495"/>
                </a:lnSpc>
              </a:pPr>
              <a:r>
                <a:rPr lang="en-CA" sz="1100" spc="-10">
                  <a:solidFill>
                    <a:srgbClr val="003300"/>
                  </a:solidFill>
                  <a:latin typeface="Arial"/>
                  <a:cs typeface="Arial"/>
                </a:rPr>
                <a:t>Sheik Majid Al Qasmi  Co-operative o  ce Sharjha.</a:t>
              </a:r>
            </a:p>
            <a:p>
              <a:pPr>
                <a:lnSpc>
                  <a:spcPts val="1495"/>
                </a:lnSpc>
              </a:pPr>
              <a:endParaRPr lang="en-CA" sz="1100" spc="-10">
                <a:solidFill>
                  <a:srgbClr val="003300"/>
                </a:solidFill>
                <a:latin typeface="Arial"/>
                <a:cs typeface="Arial"/>
              </a:endParaRP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1181100" y="8382000"/>
              <a:ext cx="168699" cy="368755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1495"/>
                </a:lnSpc>
              </a:pPr>
              <a:r>
                <a:rPr lang="en-CA" sz="1100" spc="-10">
                  <a:solidFill>
                    <a:srgbClr val="003300"/>
                  </a:solidFill>
                  <a:latin typeface="Arial"/>
                  <a:cs typeface="Arial"/>
                </a:rPr>
                <a:t>12.</a:t>
              </a:r>
            </a:p>
            <a:p>
              <a:pPr>
                <a:lnSpc>
                  <a:spcPts val="1495"/>
                </a:lnSpc>
              </a:pPr>
              <a:endParaRPr lang="en-CA" sz="1100" spc="-10">
                <a:solidFill>
                  <a:srgbClr val="003300"/>
                </a:solidFill>
                <a:latin typeface="Arial"/>
                <a:cs typeface="Arial"/>
              </a:endParaRP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1828800" y="8382000"/>
              <a:ext cx="2205777" cy="368755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1495"/>
                </a:lnSpc>
              </a:pPr>
              <a:r>
                <a:rPr lang="en-CA" sz="1100" spc="-10">
                  <a:solidFill>
                    <a:srgbClr val="003300"/>
                  </a:solidFill>
                  <a:latin typeface="Arial"/>
                  <a:cs typeface="Arial"/>
                </a:rPr>
                <a:t>Barakat Jewellers Dubai Mall Gold Souk.</a:t>
              </a:r>
            </a:p>
            <a:p>
              <a:pPr>
                <a:lnSpc>
                  <a:spcPts val="1495"/>
                </a:lnSpc>
              </a:pPr>
              <a:endParaRPr lang="en-CA" sz="1100" spc="-10">
                <a:solidFill>
                  <a:srgbClr val="003300"/>
                </a:solidFill>
                <a:latin typeface="Arial"/>
                <a:cs typeface="Arial"/>
              </a:endParaRP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1181100" y="8585200"/>
              <a:ext cx="168699" cy="368755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1495"/>
                </a:lnSpc>
              </a:pPr>
              <a:r>
                <a:rPr lang="en-CA" sz="1100" spc="-10">
                  <a:solidFill>
                    <a:srgbClr val="003300"/>
                  </a:solidFill>
                  <a:latin typeface="Arial"/>
                  <a:cs typeface="Arial"/>
                </a:rPr>
                <a:t>13.</a:t>
              </a:r>
            </a:p>
            <a:p>
              <a:pPr>
                <a:lnSpc>
                  <a:spcPts val="1495"/>
                </a:lnSpc>
              </a:pPr>
              <a:endParaRPr lang="en-CA" sz="1100" spc="-10">
                <a:solidFill>
                  <a:srgbClr val="003300"/>
                </a:solidFill>
                <a:latin typeface="Arial"/>
                <a:cs typeface="Arial"/>
              </a:endParaRP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1828800" y="8585200"/>
              <a:ext cx="2320312" cy="368755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1495"/>
                </a:lnSpc>
              </a:pPr>
              <a:r>
                <a:rPr lang="en-CA" sz="1100" spc="-10">
                  <a:solidFill>
                    <a:srgbClr val="003300"/>
                  </a:solidFill>
                  <a:latin typeface="Arial"/>
                  <a:cs typeface="Arial"/>
                </a:rPr>
                <a:t>G.B. Jewelers Mina AL Salam Hotel Dubai.</a:t>
              </a:r>
            </a:p>
            <a:p>
              <a:pPr>
                <a:lnSpc>
                  <a:spcPts val="1495"/>
                </a:lnSpc>
              </a:pPr>
              <a:endParaRPr lang="en-CA" sz="1100" spc="-10">
                <a:solidFill>
                  <a:srgbClr val="003300"/>
                </a:solidFill>
                <a:latin typeface="Arial"/>
                <a:cs typeface="Arial"/>
              </a:endParaRPr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1181100" y="8788400"/>
              <a:ext cx="168699" cy="368755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1495"/>
                </a:lnSpc>
              </a:pPr>
              <a:r>
                <a:rPr lang="en-CA" sz="1100" spc="-10">
                  <a:solidFill>
                    <a:srgbClr val="003300"/>
                  </a:solidFill>
                  <a:latin typeface="Arial"/>
                  <a:cs typeface="Arial"/>
                </a:rPr>
                <a:t>14.</a:t>
              </a:r>
            </a:p>
            <a:p>
              <a:pPr>
                <a:lnSpc>
                  <a:spcPts val="1495"/>
                </a:lnSpc>
              </a:pPr>
              <a:endParaRPr lang="en-CA" sz="1100" spc="-10">
                <a:solidFill>
                  <a:srgbClr val="003300"/>
                </a:solidFill>
                <a:latin typeface="Arial"/>
                <a:cs typeface="Arial"/>
              </a:endParaRP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1828800" y="8788400"/>
              <a:ext cx="2834589" cy="368755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1495"/>
                </a:lnSpc>
              </a:pPr>
              <a:r>
                <a:rPr lang="en-CA" sz="1100" spc="-10">
                  <a:solidFill>
                    <a:srgbClr val="003300"/>
                  </a:solidFill>
                  <a:latin typeface="Arial"/>
                  <a:cs typeface="Arial"/>
                </a:rPr>
                <a:t>Lafayat Fashion Avenue Dubai Mall and Many more.</a:t>
              </a:r>
            </a:p>
            <a:p>
              <a:pPr>
                <a:lnSpc>
                  <a:spcPts val="1495"/>
                </a:lnSpc>
              </a:pPr>
              <a:endParaRPr lang="en-CA" sz="1100" spc="-10">
                <a:solidFill>
                  <a:srgbClr val="003300"/>
                </a:solidFill>
                <a:latin typeface="Arial"/>
                <a:cs typeface="Arial"/>
              </a:endParaRP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181100" y="8991600"/>
              <a:ext cx="168699" cy="368755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1495"/>
                </a:lnSpc>
              </a:pPr>
              <a:r>
                <a:rPr lang="en-CA" sz="1100" spc="-10">
                  <a:solidFill>
                    <a:srgbClr val="003300"/>
                  </a:solidFill>
                  <a:latin typeface="Arial"/>
                  <a:cs typeface="Arial"/>
                </a:rPr>
                <a:t>15.</a:t>
              </a:r>
            </a:p>
            <a:p>
              <a:pPr>
                <a:lnSpc>
                  <a:spcPts val="1495"/>
                </a:lnSpc>
              </a:pPr>
              <a:endParaRPr lang="en-CA" sz="1100" spc="-10">
                <a:solidFill>
                  <a:srgbClr val="003300"/>
                </a:solidFill>
                <a:latin typeface="Arial"/>
                <a:cs typeface="Arial"/>
              </a:endParaRP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1828800" y="8991600"/>
              <a:ext cx="2222705" cy="368755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1495"/>
                </a:lnSpc>
              </a:pPr>
              <a:r>
                <a:rPr lang="en-CA" sz="1100" spc="-10">
                  <a:solidFill>
                    <a:srgbClr val="003300"/>
                  </a:solidFill>
                  <a:latin typeface="Arial"/>
                  <a:cs typeface="Arial"/>
                </a:rPr>
                <a:t>G.B. Jewels (Souk Madinat Al- Jumeirah)</a:t>
              </a:r>
            </a:p>
            <a:p>
              <a:pPr>
                <a:lnSpc>
                  <a:spcPts val="1495"/>
                </a:lnSpc>
              </a:pPr>
              <a:endParaRPr lang="en-CA" sz="1100" spc="-10">
                <a:solidFill>
                  <a:srgbClr val="003300"/>
                </a:solidFill>
                <a:latin typeface="Arial"/>
                <a:cs typeface="Arial"/>
              </a:endParaRPr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1181100" y="9194800"/>
              <a:ext cx="168699" cy="368755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1495"/>
                </a:lnSpc>
              </a:pPr>
              <a:r>
                <a:rPr lang="en-CA" sz="1100" spc="-10">
                  <a:solidFill>
                    <a:srgbClr val="003300"/>
                  </a:solidFill>
                  <a:latin typeface="Arial"/>
                  <a:cs typeface="Arial"/>
                </a:rPr>
                <a:t>16.</a:t>
              </a:r>
            </a:p>
            <a:p>
              <a:pPr>
                <a:lnSpc>
                  <a:spcPts val="1495"/>
                </a:lnSpc>
              </a:pPr>
              <a:endParaRPr lang="en-CA" sz="1100" spc="-10">
                <a:solidFill>
                  <a:srgbClr val="003300"/>
                </a:solidFill>
                <a:latin typeface="Arial"/>
                <a:cs typeface="Arial"/>
              </a:endParaRP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1828800" y="9194800"/>
              <a:ext cx="2056826" cy="368755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>
                <a:lnSpc>
                  <a:spcPts val="1495"/>
                </a:lnSpc>
              </a:pPr>
              <a:r>
                <a:rPr lang="en-CA" sz="1100" spc="-10" dirty="0" err="1">
                  <a:solidFill>
                    <a:srgbClr val="003300"/>
                  </a:solidFill>
                  <a:latin typeface="Arial"/>
                  <a:cs typeface="Arial"/>
                </a:rPr>
                <a:t>Awad</a:t>
              </a:r>
              <a:r>
                <a:rPr lang="en-CA" sz="1100" spc="-10" dirty="0">
                  <a:solidFill>
                    <a:srgbClr val="003300"/>
                  </a:solidFill>
                  <a:latin typeface="Arial"/>
                  <a:cs typeface="Arial"/>
                </a:rPr>
                <a:t> Al Qubaisi Perfume Etihad Mall.</a:t>
              </a:r>
            </a:p>
            <a:p>
              <a:pPr>
                <a:lnSpc>
                  <a:spcPts val="1495"/>
                </a:lnSpc>
              </a:pPr>
              <a:endParaRPr lang="en-CA" sz="1100" spc="-10" dirty="0">
                <a:solidFill>
                  <a:srgbClr val="0033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52" name="TextBox 52"/>
          <p:cNvSpPr txBox="1"/>
          <p:nvPr/>
        </p:nvSpPr>
        <p:spPr>
          <a:xfrm>
            <a:off x="1121183" y="8739436"/>
            <a:ext cx="266700" cy="203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lang="en-CA" sz="1128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</a:p>
          <a:p>
            <a:pPr>
              <a:lnSpc>
                <a:spcPts val="1495"/>
              </a:lnSpc>
            </a:pPr>
            <a:endParaRPr lang="en-CA" sz="1128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53" name="TextBox 53"/>
          <p:cNvSpPr txBox="1"/>
          <p:nvPr/>
        </p:nvSpPr>
        <p:spPr>
          <a:xfrm>
            <a:off x="2001799" y="9658174"/>
            <a:ext cx="3111500" cy="241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lang="en-CA" sz="1254" spc="-10" dirty="0">
                <a:solidFill>
                  <a:srgbClr val="000000"/>
                </a:solidFill>
                <a:latin typeface="Arial"/>
                <a:cs typeface="Arial"/>
              </a:rPr>
              <a:t>One Stop for Complete Interior Solutions.</a:t>
            </a:r>
          </a:p>
          <a:p>
            <a:pPr>
              <a:lnSpc>
                <a:spcPts val="1495"/>
              </a:lnSpc>
            </a:pPr>
            <a:endParaRPr lang="en-CA" sz="1254" spc="-1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2"/>
          <p:cNvSpPr txBox="1"/>
          <p:nvPr/>
        </p:nvSpPr>
        <p:spPr>
          <a:xfrm>
            <a:off x="1181100" y="2146300"/>
            <a:ext cx="3937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lang="en-CA" sz="1228" spc="-10">
                <a:solidFill>
                  <a:srgbClr val="003300"/>
                </a:solidFill>
                <a:latin typeface="Arial"/>
                <a:cs typeface="Arial"/>
              </a:rPr>
              <a:t>17.</a:t>
            </a:r>
          </a:p>
          <a:p>
            <a:pPr>
              <a:lnSpc>
                <a:spcPts val="1495"/>
              </a:lnSpc>
            </a:pPr>
            <a:endParaRPr lang="en-CA" sz="1228" spc="-10">
              <a:solidFill>
                <a:srgbClr val="003300"/>
              </a:solidFill>
              <a:latin typeface="Arial"/>
              <a:cs typeface="Arial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828800" y="2146300"/>
            <a:ext cx="33274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lang="en-CA" sz="1228" spc="-10">
                <a:solidFill>
                  <a:srgbClr val="003300"/>
                </a:solidFill>
                <a:latin typeface="Arial"/>
                <a:cs typeface="Arial"/>
              </a:rPr>
              <a:t>California Pizza Kitchen (Mall of The Emirates)</a:t>
            </a:r>
          </a:p>
          <a:p>
            <a:pPr>
              <a:lnSpc>
                <a:spcPts val="1495"/>
              </a:lnSpc>
            </a:pPr>
            <a:endParaRPr lang="en-CA" sz="1228" spc="-10">
              <a:solidFill>
                <a:srgbClr val="003300"/>
              </a:solidFill>
              <a:latin typeface="Arial"/>
              <a:cs typeface="Arial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181100" y="2349500"/>
            <a:ext cx="3937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lang="en-CA" sz="1228" spc="-10">
                <a:solidFill>
                  <a:srgbClr val="003300"/>
                </a:solidFill>
                <a:latin typeface="Arial"/>
                <a:cs typeface="Arial"/>
              </a:rPr>
              <a:t>18.</a:t>
            </a:r>
          </a:p>
          <a:p>
            <a:pPr>
              <a:lnSpc>
                <a:spcPts val="1495"/>
              </a:lnSpc>
            </a:pPr>
            <a:endParaRPr lang="en-CA" sz="1228" spc="-10">
              <a:solidFill>
                <a:srgbClr val="003300"/>
              </a:solidFill>
              <a:latin typeface="Arial"/>
              <a:cs typeface="Arial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828800" y="2349500"/>
            <a:ext cx="21717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lang="en-CA" sz="1228" spc="-10">
                <a:solidFill>
                  <a:srgbClr val="003300"/>
                </a:solidFill>
                <a:latin typeface="Arial"/>
                <a:cs typeface="Arial"/>
              </a:rPr>
              <a:t>Candy Bouquet (Etihad Mall)</a:t>
            </a:r>
          </a:p>
          <a:p>
            <a:pPr>
              <a:lnSpc>
                <a:spcPts val="1495"/>
              </a:lnSpc>
            </a:pPr>
            <a:endParaRPr lang="en-CA" sz="1228" spc="-10">
              <a:solidFill>
                <a:srgbClr val="003300"/>
              </a:solidFill>
              <a:latin typeface="Arial"/>
              <a:cs typeface="Arial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81100" y="2552700"/>
            <a:ext cx="444500" cy="241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lang="en-CA" sz="1228" spc="-10">
                <a:solidFill>
                  <a:srgbClr val="003300"/>
                </a:solidFill>
                <a:latin typeface="Arial"/>
                <a:cs typeface="Arial"/>
              </a:rPr>
              <a:t>19.</a:t>
            </a:r>
          </a:p>
          <a:p>
            <a:pPr>
              <a:lnSpc>
                <a:spcPts val="1495"/>
              </a:lnSpc>
            </a:pPr>
            <a:endParaRPr lang="en-CA" sz="1228" spc="-10">
              <a:solidFill>
                <a:srgbClr val="003300"/>
              </a:solidFill>
              <a:latin typeface="Arial"/>
              <a:cs typeface="Arial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828800" y="2552700"/>
            <a:ext cx="2959100" cy="241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lang="en-CA" sz="1228" spc="-10">
                <a:solidFill>
                  <a:srgbClr val="003300"/>
                </a:solidFill>
                <a:latin typeface="Arial"/>
                <a:cs typeface="Arial"/>
              </a:rPr>
              <a:t>9 Nos o  ces’ in Jumeirah Lakes Towers</a:t>
            </a:r>
          </a:p>
          <a:p>
            <a:pPr>
              <a:lnSpc>
                <a:spcPts val="1495"/>
              </a:lnSpc>
            </a:pPr>
            <a:endParaRPr lang="en-CA" sz="1228" spc="-10">
              <a:solidFill>
                <a:srgbClr val="003300"/>
              </a:solidFill>
              <a:latin typeface="Arial"/>
              <a:cs typeface="Arial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65200" y="3276600"/>
            <a:ext cx="6807200" cy="241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lang="en-CA" sz="1228" spc="-20">
                <a:solidFill>
                  <a:srgbClr val="800000"/>
                </a:solidFill>
                <a:latin typeface="Arial"/>
                <a:cs typeface="Arial"/>
              </a:rPr>
              <a:t>-KEY PROJECTS - OFFICES &amp; SHOWROOMS &amp; Restaurant’s</a:t>
            </a:r>
          </a:p>
          <a:p>
            <a:pPr>
              <a:lnSpc>
                <a:spcPts val="1495"/>
              </a:lnSpc>
            </a:pPr>
            <a:endParaRPr lang="en-CA" sz="132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65200" y="3670300"/>
            <a:ext cx="6807200" cy="825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50"/>
              </a:lnSpc>
            </a:pPr>
            <a:r>
              <a:rPr lang="en-CA" sz="1312" spc="-10">
                <a:solidFill>
                  <a:srgbClr val="000000"/>
                </a:solidFill>
                <a:latin typeface="Arial"/>
                <a:cs typeface="Arial"/>
              </a:rPr>
              <a:t>We  have  a  team  of  Architects,  Designers,  Site-Supervisors,</a:t>
            </a:r>
            <a:br>
              <a:rPr lang="en-CA" sz="1411">
                <a:solidFill>
                  <a:srgbClr val="000000"/>
                </a:solidFill>
                <a:latin typeface="Times New Roman"/>
              </a:rPr>
            </a:br>
            <a:r>
              <a:rPr lang="en-CA" sz="1312" spc="-10">
                <a:solidFill>
                  <a:srgbClr val="000000"/>
                </a:solidFill>
                <a:latin typeface="Arial"/>
                <a:cs typeface="Arial"/>
              </a:rPr>
              <a:t>Foremen,   Electricians,   Carpenters,   Masons,   Plumbers  And</a:t>
            </a:r>
            <a:br>
              <a:rPr lang="en-CA" sz="1411">
                <a:solidFill>
                  <a:srgbClr val="000000"/>
                </a:solidFill>
                <a:latin typeface="Times New Roman"/>
              </a:rPr>
            </a:br>
            <a:r>
              <a:rPr lang="en-CA" sz="1312" spc="-10">
                <a:solidFill>
                  <a:srgbClr val="000000"/>
                </a:solidFill>
                <a:latin typeface="Arial"/>
                <a:cs typeface="Arial"/>
              </a:rPr>
              <a:t>Painters.</a:t>
            </a:r>
          </a:p>
          <a:p>
            <a:pPr>
              <a:lnSpc>
                <a:spcPts val="2050"/>
              </a:lnSpc>
            </a:pPr>
            <a:endParaRPr lang="en-CA" sz="1411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65200" y="4762500"/>
            <a:ext cx="68072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312" spc="-10">
                <a:solidFill>
                  <a:srgbClr val="000000"/>
                </a:solidFill>
                <a:latin typeface="Arial"/>
                <a:cs typeface="Arial"/>
              </a:rPr>
              <a:t>Thus we are able to undertake, supervise, and execute turn-key</a:t>
            </a:r>
          </a:p>
          <a:p>
            <a:pPr>
              <a:lnSpc>
                <a:spcPts val="1610"/>
              </a:lnSpc>
            </a:pPr>
            <a:endParaRPr lang="en-CA" sz="1411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65200" y="4978400"/>
            <a:ext cx="6807200" cy="825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50"/>
              </a:lnSpc>
            </a:pPr>
            <a:r>
              <a:rPr lang="en-CA" sz="1312" spc="-10">
                <a:solidFill>
                  <a:srgbClr val="000000"/>
                </a:solidFill>
                <a:latin typeface="Arial"/>
                <a:cs typeface="Arial"/>
              </a:rPr>
              <a:t>projects   from   dry-wall   &amp;   demountable   gypsum   partitions,</a:t>
            </a:r>
            <a:br>
              <a:rPr lang="en-CA" sz="1411">
                <a:solidFill>
                  <a:srgbClr val="000000"/>
                </a:solidFill>
                <a:latin typeface="Times New Roman"/>
              </a:rPr>
            </a:br>
            <a:r>
              <a:rPr lang="en-CA" sz="1312">
                <a:solidFill>
                  <a:srgbClr val="000000"/>
                </a:solidFill>
                <a:latin typeface="Arial"/>
                <a:cs typeface="Arial"/>
              </a:rPr>
              <a:t>ceilings,  electrical  circuitry,  and  lightings,  to  custom  made</a:t>
            </a:r>
            <a:br>
              <a:rPr lang="en-CA" sz="1411">
                <a:solidFill>
                  <a:srgbClr val="000000"/>
                </a:solidFill>
                <a:latin typeface="Times New Roman"/>
              </a:rPr>
            </a:br>
            <a:r>
              <a:rPr lang="en-CA" sz="1312" spc="-10">
                <a:solidFill>
                  <a:srgbClr val="000000"/>
                </a:solidFill>
                <a:latin typeface="Arial"/>
                <a:cs typeface="Arial"/>
              </a:rPr>
              <a:t>workstations, executive o  ce suites and automated doors.</a:t>
            </a:r>
          </a:p>
          <a:p>
            <a:pPr>
              <a:lnSpc>
                <a:spcPts val="2050"/>
              </a:lnSpc>
            </a:pPr>
            <a:endParaRPr lang="en-CA" sz="1411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358900" y="9601200"/>
            <a:ext cx="266700" cy="203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lang="en-CA" sz="1128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</a:p>
          <a:p>
            <a:pPr>
              <a:lnSpc>
                <a:spcPts val="1495"/>
              </a:lnSpc>
            </a:pPr>
            <a:endParaRPr lang="en-CA" sz="1128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159000" y="9588500"/>
            <a:ext cx="3111500" cy="241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lang="en-CA" sz="1254" spc="-10">
                <a:solidFill>
                  <a:srgbClr val="000000"/>
                </a:solidFill>
                <a:latin typeface="Arial"/>
                <a:cs typeface="Arial"/>
              </a:rPr>
              <a:t>One Stop for Complete Interior Solutions.</a:t>
            </a:r>
          </a:p>
          <a:p>
            <a:pPr>
              <a:lnSpc>
                <a:spcPts val="1495"/>
              </a:lnSpc>
            </a:pPr>
            <a:endParaRPr lang="en-CA" sz="1254" spc="-1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E843434-C9D9-4B56-9E21-57354A651F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177" t="37485" r="30229" b="31796"/>
          <a:stretch/>
        </p:blipFill>
        <p:spPr>
          <a:xfrm>
            <a:off x="1856439" y="2167593"/>
            <a:ext cx="3887440" cy="4461807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645840" y="676275"/>
            <a:ext cx="5976664" cy="51296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10"/>
              </a:lnSpc>
            </a:pPr>
            <a:r>
              <a:rPr lang="en-CA" sz="1633" b="1" spc="-20">
                <a:solidFill>
                  <a:srgbClr val="993300"/>
                </a:solidFill>
                <a:latin typeface="Arial"/>
                <a:cs typeface="Arial"/>
              </a:rPr>
              <a:t>OUR PRIMARY AREAS OF OPERATIONS ARE:</a:t>
            </a:r>
          </a:p>
          <a:p>
            <a:pPr>
              <a:lnSpc>
                <a:spcPts val="2010"/>
              </a:lnSpc>
            </a:pPr>
            <a:endParaRPr lang="en-CA" sz="1756" b="1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9776" y="1473832"/>
            <a:ext cx="7702624" cy="17953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380"/>
              </a:lnSpc>
            </a:pPr>
            <a:r>
              <a:rPr lang="en-CA" sz="1400" spc="-20" dirty="0">
                <a:solidFill>
                  <a:srgbClr val="003300"/>
                </a:solidFill>
                <a:latin typeface="Arial"/>
                <a:cs typeface="Arial"/>
              </a:rPr>
              <a:t>OUR OWNED MANUFACTURING FACILITY FOR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0" y="1817886"/>
            <a:ext cx="7704056" cy="17953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380"/>
              </a:lnSpc>
            </a:pPr>
            <a:r>
              <a:rPr lang="en-CA" sz="1400" spc="-30" dirty="0">
                <a:solidFill>
                  <a:srgbClr val="003300"/>
                </a:solidFill>
                <a:latin typeface="Arial"/>
                <a:cs typeface="Arial"/>
              </a:rPr>
              <a:t>GYPSUM,JOINERY, ALUMINIUM &amp; GLASS WORKS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58900" y="2169902"/>
            <a:ext cx="4557061" cy="53860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070"/>
              </a:lnSpc>
            </a:pPr>
            <a:r>
              <a:rPr lang="en-CA" sz="1667" spc="-30" dirty="0">
                <a:solidFill>
                  <a:srgbClr val="993300"/>
                </a:solidFill>
                <a:latin typeface="Arial"/>
                <a:cs typeface="Arial"/>
              </a:rPr>
              <a:t>DOORS</a:t>
            </a:r>
          </a:p>
          <a:p>
            <a:pPr algn="ctr">
              <a:lnSpc>
                <a:spcPts val="2070"/>
              </a:lnSpc>
            </a:pPr>
            <a:endParaRPr lang="en-CA" sz="1792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65200" y="7048500"/>
            <a:ext cx="6377384" cy="105766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050"/>
              </a:lnSpc>
            </a:pPr>
            <a:r>
              <a:rPr lang="en-CA" sz="1340" spc="-10" dirty="0">
                <a:solidFill>
                  <a:srgbClr val="000000"/>
                </a:solidFill>
                <a:latin typeface="Arial"/>
                <a:cs typeface="Arial"/>
              </a:rPr>
              <a:t>We also specialize in making of Door sets including flush doors</a:t>
            </a:r>
            <a:br>
              <a:rPr lang="en-CA" sz="1411" dirty="0">
                <a:solidFill>
                  <a:srgbClr val="000000"/>
                </a:solidFill>
                <a:latin typeface="Times New Roman"/>
              </a:rPr>
            </a:br>
            <a:r>
              <a:rPr lang="en-CA" sz="1340" spc="-10" dirty="0">
                <a:solidFill>
                  <a:srgbClr val="000000"/>
                </a:solidFill>
                <a:latin typeface="Arial"/>
                <a:cs typeface="Arial"/>
              </a:rPr>
              <a:t>and solid wooden doors for Hotels, Towers and Villas in various</a:t>
            </a:r>
            <a:br>
              <a:rPr lang="en-CA" sz="1411" dirty="0">
                <a:solidFill>
                  <a:srgbClr val="000000"/>
                </a:solidFill>
                <a:latin typeface="Times New Roman"/>
              </a:rPr>
            </a:br>
            <a:r>
              <a:rPr lang="en-CA" sz="1340" spc="-10" dirty="0">
                <a:solidFill>
                  <a:srgbClr val="000000"/>
                </a:solidFill>
                <a:latin typeface="Arial"/>
                <a:cs typeface="Arial"/>
              </a:rPr>
              <a:t>designs and  finishes with Civil Defense Approved Certificate.</a:t>
            </a:r>
          </a:p>
          <a:p>
            <a:pPr algn="ctr">
              <a:lnSpc>
                <a:spcPts val="2050"/>
              </a:lnSpc>
            </a:pPr>
            <a:endParaRPr lang="en-CA" sz="1411" dirty="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358900" y="9601200"/>
            <a:ext cx="266700" cy="203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lang="en-CA" sz="1128">
                <a:solidFill>
                  <a:srgbClr val="FFFFFF"/>
                </a:solidFill>
                <a:latin typeface="Times New Roman"/>
                <a:cs typeface="Times New Roman"/>
              </a:rPr>
              <a:t>7</a:t>
            </a:r>
          </a:p>
          <a:p>
            <a:pPr>
              <a:lnSpc>
                <a:spcPts val="1495"/>
              </a:lnSpc>
            </a:pPr>
            <a:endParaRPr lang="en-CA" sz="1128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159000" y="9588500"/>
            <a:ext cx="3111500" cy="241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lang="en-CA" sz="1254" spc="-10">
                <a:solidFill>
                  <a:srgbClr val="000000"/>
                </a:solidFill>
                <a:latin typeface="Arial"/>
                <a:cs typeface="Arial"/>
              </a:rPr>
              <a:t>One Stop for Complete Interior Solutions.</a:t>
            </a:r>
          </a:p>
          <a:p>
            <a:pPr>
              <a:lnSpc>
                <a:spcPts val="1495"/>
              </a:lnSpc>
            </a:pPr>
            <a:endParaRPr lang="en-CA" sz="1254" spc="-1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DCE91D0-C5CA-470E-810D-6977E013A2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941"/>
          <a:stretch/>
        </p:blipFill>
        <p:spPr>
          <a:xfrm>
            <a:off x="0" y="9277672"/>
            <a:ext cx="7772400" cy="671068"/>
          </a:xfrm>
          <a:prstGeom prst="rect">
            <a:avLst/>
          </a:prstGeom>
        </p:spPr>
      </p:pic>
      <p:pic>
        <p:nvPicPr>
          <p:cNvPr id="2" name="Picture 1"/>
          <p:cNvPicPr>
            <a:picLocks/>
          </p:cNvPicPr>
          <p:nvPr/>
        </p:nvPicPr>
        <p:blipFill rotWithShape="1">
          <a:blip r:embed="rId3" cstate="print"/>
          <a:srcRect t="17091" b="8334"/>
          <a:stretch/>
        </p:blipFill>
        <p:spPr>
          <a:xfrm>
            <a:off x="-13063" y="804788"/>
            <a:ext cx="7772400" cy="7491631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1599837" y="955819"/>
            <a:ext cx="6159500" cy="787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  <a:tabLst>
                <a:tab pos="774700" algn="l"/>
              </a:tabLst>
            </a:pPr>
            <a:r>
              <a:rPr lang="en-CA" sz="1658" spc="-10">
                <a:solidFill>
                  <a:srgbClr val="993300"/>
                </a:solidFill>
                <a:latin typeface="Arial"/>
                <a:cs typeface="Arial"/>
              </a:rPr>
              <a:t>PRODUCTION FACILITY FOR HOTELS &amp;</a:t>
            </a:r>
            <a:br>
              <a:rPr lang="en-CA" sz="1951">
                <a:solidFill>
                  <a:srgbClr val="000000"/>
                </a:solidFill>
                <a:latin typeface="Times New Roman"/>
              </a:rPr>
            </a:br>
            <a:r>
              <a:rPr lang="en-CA" sz="1658" spc="-30">
                <a:solidFill>
                  <a:srgbClr val="993300"/>
                </a:solidFill>
                <a:latin typeface="Arial"/>
                <a:cs typeface="Arial"/>
              </a:rPr>
              <a:t>	FURNISHED APARTMENTS</a:t>
            </a:r>
          </a:p>
          <a:p>
            <a:pPr>
              <a:lnSpc>
                <a:spcPts val="2900"/>
              </a:lnSpc>
            </a:pPr>
            <a:endParaRPr lang="en-CA" sz="1951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52137" y="4803919"/>
            <a:ext cx="6159500" cy="213488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065"/>
              </a:lnSpc>
            </a:pPr>
            <a:r>
              <a:rPr lang="en-CA" sz="1400" dirty="0">
                <a:solidFill>
                  <a:srgbClr val="000000"/>
                </a:solidFill>
                <a:latin typeface="Arial"/>
                <a:cs typeface="Arial"/>
              </a:rPr>
              <a:t>Although the local market is flooded with ready-made furniture</a:t>
            </a:r>
            <a:br>
              <a:rPr lang="en-CA" sz="1600" dirty="0">
                <a:solidFill>
                  <a:srgbClr val="000000"/>
                </a:solidFill>
                <a:latin typeface="Times New Roman"/>
              </a:rPr>
            </a:br>
            <a:r>
              <a:rPr lang="en-CA" sz="1400" dirty="0">
                <a:solidFill>
                  <a:srgbClr val="000000"/>
                </a:solidFill>
                <a:latin typeface="Arial"/>
                <a:cs typeface="Arial"/>
              </a:rPr>
              <a:t>and furniture manufacturers, we believe that when it comes to</a:t>
            </a:r>
            <a:br>
              <a:rPr lang="en-CA" sz="1600" dirty="0">
                <a:solidFill>
                  <a:srgbClr val="000000"/>
                </a:solidFill>
                <a:latin typeface="Times New Roman"/>
              </a:rPr>
            </a:br>
            <a:r>
              <a:rPr lang="en-CA" sz="1400" dirty="0">
                <a:solidFill>
                  <a:srgbClr val="000000"/>
                </a:solidFill>
                <a:latin typeface="Arial"/>
                <a:cs typeface="Arial"/>
              </a:rPr>
              <a:t>bulk orders for hotel furnishings, the preferred option would be</a:t>
            </a:r>
            <a:br>
              <a:rPr lang="en-CA" sz="1600" dirty="0">
                <a:solidFill>
                  <a:srgbClr val="000000"/>
                </a:solidFill>
                <a:latin typeface="Times New Roman"/>
              </a:rPr>
            </a:br>
            <a:r>
              <a:rPr lang="en-CA" sz="1400" spc="-10" dirty="0">
                <a:solidFill>
                  <a:srgbClr val="000000"/>
                </a:solidFill>
                <a:latin typeface="Arial"/>
                <a:cs typeface="Arial"/>
              </a:rPr>
              <a:t>to   purchase   from   a   ready   assemble   stock.   Other   local</a:t>
            </a:r>
            <a:br>
              <a:rPr lang="en-CA" sz="1600" dirty="0">
                <a:solidFill>
                  <a:srgbClr val="000000"/>
                </a:solidFill>
                <a:latin typeface="Times New Roman"/>
              </a:rPr>
            </a:br>
            <a:r>
              <a:rPr lang="en-CA" sz="1400" spc="-10" dirty="0">
                <a:solidFill>
                  <a:srgbClr val="000000"/>
                </a:solidFill>
                <a:latin typeface="Arial"/>
                <a:cs typeface="Arial"/>
              </a:rPr>
              <a:t>manufacturers may be able to meet the demands and these are</a:t>
            </a:r>
            <a:br>
              <a:rPr lang="en-CA" sz="1600" dirty="0">
                <a:solidFill>
                  <a:srgbClr val="000000"/>
                </a:solidFill>
                <a:latin typeface="Times New Roman"/>
              </a:rPr>
            </a:br>
            <a:r>
              <a:rPr lang="en-CA" sz="1400" dirty="0">
                <a:solidFill>
                  <a:srgbClr val="000000"/>
                </a:solidFill>
                <a:latin typeface="Arial"/>
                <a:cs typeface="Arial"/>
              </a:rPr>
              <a:t>always the option of importing but production or importing is</a:t>
            </a:r>
            <a:br>
              <a:rPr lang="en-CA" sz="1600" dirty="0">
                <a:solidFill>
                  <a:srgbClr val="000000"/>
                </a:solidFill>
                <a:latin typeface="Times New Roman"/>
              </a:rPr>
            </a:br>
            <a:r>
              <a:rPr lang="en-CA" sz="1400" spc="-10" dirty="0">
                <a:solidFill>
                  <a:srgbClr val="000000"/>
                </a:solidFill>
                <a:latin typeface="Arial"/>
                <a:cs typeface="Arial"/>
              </a:rPr>
              <a:t>limiting in term of time, and time is money.</a:t>
            </a:r>
          </a:p>
          <a:p>
            <a:pPr>
              <a:lnSpc>
                <a:spcPts val="2065"/>
              </a:lnSpc>
            </a:pPr>
            <a:endParaRPr lang="en-CA" sz="1600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52137" y="6897422"/>
            <a:ext cx="6275589" cy="213488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indent="414" algn="ctr">
              <a:lnSpc>
                <a:spcPts val="2065"/>
              </a:lnSpc>
            </a:pPr>
            <a:r>
              <a:rPr lang="en-CA" sz="1400" dirty="0">
                <a:solidFill>
                  <a:srgbClr val="000000"/>
                </a:solidFill>
                <a:latin typeface="Arial"/>
                <a:cs typeface="Arial"/>
              </a:rPr>
              <a:t>With this in mind, we also stock certain fast moving items that</a:t>
            </a:r>
            <a:br>
              <a:rPr lang="en-CA" sz="1600" dirty="0">
                <a:solidFill>
                  <a:srgbClr val="000000"/>
                </a:solidFill>
                <a:latin typeface="Times New Roman"/>
              </a:rPr>
            </a:br>
            <a:r>
              <a:rPr lang="en-CA" sz="1400" spc="-10" dirty="0">
                <a:solidFill>
                  <a:srgbClr val="000000"/>
                </a:solidFill>
                <a:latin typeface="Arial"/>
                <a:cs typeface="Arial"/>
              </a:rPr>
              <a:t>cater to the hospitality industry. Double and single beds, bedside</a:t>
            </a:r>
            <a:br>
              <a:rPr lang="en-CA" sz="1600" dirty="0">
                <a:solidFill>
                  <a:srgbClr val="000000"/>
                </a:solidFill>
                <a:latin typeface="Times New Roman"/>
              </a:rPr>
            </a:br>
            <a:r>
              <a:rPr lang="en-CA" sz="1400" spc="-10" dirty="0">
                <a:solidFill>
                  <a:srgbClr val="000000"/>
                </a:solidFill>
                <a:latin typeface="Arial"/>
                <a:cs typeface="Arial"/>
              </a:rPr>
              <a:t>tables,   dresser   unites,   luggage   racks,   mini   bar   cabinets,</a:t>
            </a:r>
            <a:br>
              <a:rPr lang="en-CA" sz="1600" dirty="0">
                <a:solidFill>
                  <a:srgbClr val="000000"/>
                </a:solidFill>
                <a:latin typeface="Times New Roman"/>
              </a:rPr>
            </a:br>
            <a:r>
              <a:rPr lang="en-CA" sz="1400" spc="-10" dirty="0">
                <a:solidFill>
                  <a:srgbClr val="000000"/>
                </a:solidFill>
                <a:latin typeface="Arial"/>
                <a:cs typeface="Arial"/>
              </a:rPr>
              <a:t>wardrobe door, dining tables, breakfast tables and dining chairs.</a:t>
            </a:r>
            <a:br>
              <a:rPr lang="en-CA" sz="1600" dirty="0">
                <a:solidFill>
                  <a:srgbClr val="000000"/>
                </a:solidFill>
                <a:latin typeface="Times New Roman"/>
              </a:rPr>
            </a:br>
            <a:r>
              <a:rPr lang="en-CA" sz="1400" dirty="0">
                <a:solidFill>
                  <a:srgbClr val="000000"/>
                </a:solidFill>
                <a:latin typeface="Arial"/>
                <a:cs typeface="Arial"/>
              </a:rPr>
              <a:t>In addition to furniture, our  in-house  upholstery  and soft</a:t>
            </a:r>
            <a:br>
              <a:rPr lang="en-CA" sz="1600" dirty="0">
                <a:solidFill>
                  <a:srgbClr val="000000"/>
                </a:solidFill>
                <a:latin typeface="Times New Roman"/>
              </a:rPr>
            </a:br>
            <a:r>
              <a:rPr lang="en-CA" sz="1400" dirty="0">
                <a:solidFill>
                  <a:srgbClr val="000000"/>
                </a:solidFill>
                <a:latin typeface="Arial"/>
                <a:cs typeface="Arial"/>
              </a:rPr>
              <a:t>furnishing service makes it easier for a client to purchase a</a:t>
            </a:r>
            <a:br>
              <a:rPr lang="en-CA" sz="1600" dirty="0">
                <a:solidFill>
                  <a:srgbClr val="000000"/>
                </a:solidFill>
                <a:latin typeface="Times New Roman"/>
              </a:rPr>
            </a:br>
            <a:r>
              <a:rPr lang="en-CA" sz="1400" spc="-10" dirty="0">
                <a:solidFill>
                  <a:srgbClr val="000000"/>
                </a:solidFill>
                <a:latin typeface="Arial"/>
                <a:cs typeface="Arial"/>
              </a:rPr>
              <a:t>complete room right down to the duvets and drapes.</a:t>
            </a:r>
          </a:p>
          <a:p>
            <a:pPr algn="ctr">
              <a:lnSpc>
                <a:spcPts val="2065"/>
              </a:lnSpc>
            </a:pPr>
            <a:endParaRPr lang="en-CA" sz="1600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358900" y="9601200"/>
            <a:ext cx="266700" cy="203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lang="en-CA" sz="1128">
                <a:solidFill>
                  <a:srgbClr val="FFFFFF"/>
                </a:solidFill>
                <a:latin typeface="Times New Roman"/>
                <a:cs typeface="Times New Roman"/>
              </a:rPr>
              <a:t>8</a:t>
            </a:r>
          </a:p>
          <a:p>
            <a:pPr>
              <a:lnSpc>
                <a:spcPts val="1495"/>
              </a:lnSpc>
            </a:pPr>
            <a:endParaRPr lang="en-CA" sz="1128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159000" y="9588500"/>
            <a:ext cx="3111500" cy="241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lang="en-CA" sz="1254" spc="-10">
                <a:solidFill>
                  <a:srgbClr val="000000"/>
                </a:solidFill>
                <a:latin typeface="Arial"/>
                <a:cs typeface="Arial"/>
              </a:rPr>
              <a:t>One Stop for Complete Interior Solutions.</a:t>
            </a:r>
          </a:p>
          <a:p>
            <a:pPr>
              <a:lnSpc>
                <a:spcPts val="1495"/>
              </a:lnSpc>
            </a:pPr>
            <a:endParaRPr lang="en-CA" sz="1254" spc="-1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5513407-F2E7-450B-A07E-7FDBB4BAF5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941"/>
          <a:stretch/>
        </p:blipFill>
        <p:spPr>
          <a:xfrm>
            <a:off x="0" y="9277672"/>
            <a:ext cx="7772400" cy="671068"/>
          </a:xfrm>
          <a:prstGeom prst="rect">
            <a:avLst/>
          </a:prstGeom>
        </p:spPr>
      </p:pic>
      <p:pic>
        <p:nvPicPr>
          <p:cNvPr id="2" name="Picture 1"/>
          <p:cNvPicPr>
            <a:picLocks/>
          </p:cNvPicPr>
          <p:nvPr/>
        </p:nvPicPr>
        <p:blipFill rotWithShape="1">
          <a:blip r:embed="rId3" cstate="print"/>
          <a:srcRect l="17484" t="22629" r="19427" b="46903"/>
          <a:stretch/>
        </p:blipFill>
        <p:spPr>
          <a:xfrm>
            <a:off x="789856" y="1380111"/>
            <a:ext cx="5904656" cy="3953889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501824" y="639616"/>
            <a:ext cx="6624736" cy="25122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688" b="1" spc="-20" dirty="0">
                <a:solidFill>
                  <a:srgbClr val="800000"/>
                </a:solidFill>
                <a:latin typeface="Arial"/>
                <a:cs typeface="Arial"/>
              </a:rPr>
              <a:t>CUSTOM MADE FURNITURE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65200" y="5613400"/>
            <a:ext cx="6449392" cy="323165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50"/>
              </a:lnSpc>
            </a:pPr>
            <a:r>
              <a:rPr lang="en-CA" dirty="0">
                <a:solidFill>
                  <a:srgbClr val="000000"/>
                </a:solidFill>
                <a:latin typeface="Arial"/>
                <a:cs typeface="Arial"/>
              </a:rPr>
              <a:t>The customer who  expect  only  the  best</a:t>
            </a:r>
            <a:r>
              <a:rPr lang="en-CA" sz="2000" dirty="0">
                <a:solidFill>
                  <a:srgbClr val="000000"/>
                </a:solidFill>
                <a:latin typeface="Times New Roman"/>
                <a:cs typeface="Arial"/>
              </a:rPr>
              <a:t> </a:t>
            </a:r>
            <a:r>
              <a:rPr lang="en-CA" spc="-10" dirty="0">
                <a:solidFill>
                  <a:srgbClr val="000000"/>
                </a:solidFill>
                <a:latin typeface="Arial"/>
                <a:cs typeface="Arial"/>
              </a:rPr>
              <a:t>irrespective of cost and time, our Interior Design Consultants are</a:t>
            </a:r>
            <a:r>
              <a:rPr lang="en-CA" sz="2000" spc="-10" dirty="0">
                <a:solidFill>
                  <a:srgbClr val="000000"/>
                </a:solidFill>
                <a:latin typeface="Times New Roman"/>
                <a:cs typeface="Arial"/>
              </a:rPr>
              <a:t> </a:t>
            </a:r>
            <a:r>
              <a:rPr lang="en-CA" spc="-10" dirty="0">
                <a:solidFill>
                  <a:srgbClr val="000000"/>
                </a:solidFill>
                <a:latin typeface="Arial"/>
                <a:cs typeface="Arial"/>
              </a:rPr>
              <a:t>available to assist with concept design.</a:t>
            </a:r>
          </a:p>
          <a:p>
            <a:pPr>
              <a:lnSpc>
                <a:spcPts val="2050"/>
              </a:lnSpc>
            </a:pPr>
            <a:endParaRPr lang="en-CA" spc="-1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2050"/>
              </a:lnSpc>
            </a:pPr>
            <a:r>
              <a:rPr lang="en-CA" spc="-10" dirty="0">
                <a:solidFill>
                  <a:srgbClr val="000000"/>
                </a:solidFill>
                <a:latin typeface="Arial"/>
                <a:cs typeface="Arial"/>
              </a:rPr>
              <a:t>Our in-house designers can provide presentations in free-hand</a:t>
            </a:r>
            <a:br>
              <a:rPr lang="en-CA" sz="2000" dirty="0">
                <a:solidFill>
                  <a:srgbClr val="000000"/>
                </a:solidFill>
                <a:latin typeface="Times New Roman"/>
              </a:rPr>
            </a:br>
            <a:r>
              <a:rPr lang="en-CA" spc="-10" dirty="0">
                <a:solidFill>
                  <a:srgbClr val="000000"/>
                </a:solidFill>
                <a:latin typeface="Arial"/>
                <a:cs typeface="Arial"/>
              </a:rPr>
              <a:t>sketches and high-end design using  3D &amp; CAD software’s.</a:t>
            </a:r>
          </a:p>
          <a:p>
            <a:pPr>
              <a:lnSpc>
                <a:spcPts val="2050"/>
              </a:lnSpc>
            </a:pPr>
            <a:endParaRPr lang="en-CA" spc="-1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2050"/>
              </a:lnSpc>
            </a:pPr>
            <a:r>
              <a:rPr lang="en-CA" spc="-10" dirty="0">
                <a:solidFill>
                  <a:srgbClr val="000000"/>
                </a:solidFill>
                <a:latin typeface="Arial"/>
                <a:cs typeface="Arial"/>
              </a:rPr>
              <a:t>Soft furnishing specialist can provide a wide array of  fabric.</a:t>
            </a:r>
          </a:p>
          <a:p>
            <a:pPr>
              <a:lnSpc>
                <a:spcPts val="2050"/>
              </a:lnSpc>
            </a:pPr>
            <a:r>
              <a:rPr lang="en-CA" dirty="0">
                <a:solidFill>
                  <a:srgbClr val="000000"/>
                </a:solidFill>
                <a:latin typeface="Arial"/>
                <a:cs typeface="Arial"/>
              </a:rPr>
              <a:t>In addition, should special fabric be required, our suppliers in</a:t>
            </a:r>
            <a:br>
              <a:rPr lang="en-CA" sz="2000" dirty="0">
                <a:solidFill>
                  <a:srgbClr val="000000"/>
                </a:solidFill>
                <a:latin typeface="Times New Roman"/>
              </a:rPr>
            </a:br>
            <a:r>
              <a:rPr lang="en-CA" spc="-10" dirty="0">
                <a:solidFill>
                  <a:srgbClr val="000000"/>
                </a:solidFill>
                <a:latin typeface="Arial"/>
                <a:cs typeface="Arial"/>
              </a:rPr>
              <a:t>Europe, USA, Fareast suppliers are able to deliver fabric orders</a:t>
            </a:r>
            <a:br>
              <a:rPr lang="en-CA" sz="2000" dirty="0">
                <a:solidFill>
                  <a:srgbClr val="000000"/>
                </a:solidFill>
                <a:latin typeface="Times New Roman"/>
              </a:rPr>
            </a:br>
            <a:r>
              <a:rPr lang="en-CA" dirty="0">
                <a:solidFill>
                  <a:srgbClr val="000000"/>
                </a:solidFill>
                <a:latin typeface="Arial"/>
                <a:cs typeface="Arial"/>
              </a:rPr>
              <a:t>on an urgent basis. Our aim is to cater to the demands of the</a:t>
            </a:r>
            <a:br>
              <a:rPr lang="en-CA" sz="2000" dirty="0">
                <a:solidFill>
                  <a:srgbClr val="000000"/>
                </a:solidFill>
                <a:latin typeface="Times New Roman"/>
              </a:rPr>
            </a:br>
            <a:r>
              <a:rPr lang="en-CA" spc="-10" dirty="0">
                <a:solidFill>
                  <a:srgbClr val="000000"/>
                </a:solidFill>
                <a:latin typeface="Arial"/>
                <a:cs typeface="Arial"/>
              </a:rPr>
              <a:t>discerning clients.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58900" y="9601200"/>
            <a:ext cx="266700" cy="203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lang="en-CA" sz="1128">
                <a:solidFill>
                  <a:srgbClr val="FFFFFF"/>
                </a:solidFill>
                <a:latin typeface="Times New Roman"/>
                <a:cs typeface="Times New Roman"/>
              </a:rPr>
              <a:t>9</a:t>
            </a:r>
          </a:p>
          <a:p>
            <a:pPr>
              <a:lnSpc>
                <a:spcPts val="1495"/>
              </a:lnSpc>
            </a:pPr>
            <a:endParaRPr lang="en-CA" sz="1128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159000" y="9588500"/>
            <a:ext cx="3111500" cy="241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lang="en-CA" sz="1254" spc="-10">
                <a:solidFill>
                  <a:srgbClr val="000000"/>
                </a:solidFill>
                <a:latin typeface="Arial"/>
                <a:cs typeface="Arial"/>
              </a:rPr>
              <a:t>One Stop for Complete Interior Solutions.</a:t>
            </a:r>
          </a:p>
          <a:p>
            <a:pPr>
              <a:lnSpc>
                <a:spcPts val="1495"/>
              </a:lnSpc>
            </a:pPr>
            <a:endParaRPr lang="en-CA" sz="1254" spc="-1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1783</Words>
  <Application>Microsoft Office PowerPoint</Application>
  <PresentationFormat>Custom</PresentationFormat>
  <Paragraphs>253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Arial Bold</vt:lpstr>
      <vt:lpstr>Calibri</vt:lpstr>
      <vt:lpstr>Cambria Bold</vt:lpstr>
      <vt:lpstr>Times New Roman</vt:lpstr>
      <vt:lpstr>Times New Roman Bold</vt:lpstr>
      <vt:lpstr>Times New Roman Bold Italic</vt:lpstr>
      <vt:lpstr>Times New Roman Italic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Investintech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A2E_Engine</dc:creator>
  <cp:lastModifiedBy>Sunil Singh Parihar</cp:lastModifiedBy>
  <cp:revision>3</cp:revision>
  <dcterms:created xsi:type="dcterms:W3CDTF">2022-02-21T03:03:08Z</dcterms:created>
  <dcterms:modified xsi:type="dcterms:W3CDTF">2022-02-21T08:41:02Z</dcterms:modified>
</cp:coreProperties>
</file>